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6"/>
  </p:notesMasterIdLst>
  <p:sldIdLst>
    <p:sldId id="295" r:id="rId2"/>
    <p:sldId id="436" r:id="rId3"/>
    <p:sldId id="446" r:id="rId4"/>
    <p:sldId id="449" r:id="rId5"/>
  </p:sldIdLst>
  <p:sldSz cx="12192000" cy="6858000"/>
  <p:notesSz cx="6858000" cy="9144000"/>
  <p:embeddedFontLst>
    <p:embeddedFont>
      <p:font typeface="Calibri" panose="020F0502020204030204" pitchFamily="34" charset="0"/>
      <p:regular r:id="rId7"/>
      <p:bold r:id="rId8"/>
      <p:italic r:id="rId9"/>
      <p:boldItalic r:id="rId10"/>
    </p:embeddedFont>
    <p:embeddedFont>
      <p:font typeface="宋体" panose="02010600030101010101" pitchFamily="2" charset="-122"/>
      <p:regular r:id="rId11"/>
    </p:embeddedFont>
    <p:embeddedFont>
      <p:font typeface="Calibri Light" panose="020F0302020204030204" pitchFamily="34" charset="0"/>
      <p:regular r:id="rId12"/>
      <p:italic r:id="rId13"/>
    </p:embeddedFont>
  </p:embeddedFont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00D7B"/>
    <a:srgbClr val="4472C4"/>
    <a:srgbClr val="1A3E78"/>
    <a:srgbClr val="8698E6"/>
    <a:srgbClr val="C8C8C8"/>
    <a:srgbClr val="2E75B6"/>
    <a:srgbClr val="F0F0F0"/>
    <a:srgbClr val="5DD0E7"/>
    <a:srgbClr val="5CD0E7"/>
    <a:srgbClr val="FF33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69012ECD-51FC-41F1-AA8D-1B2483CD663E}" styleName="Светлый стиль 2 — акцент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5A111915-BE36-4E01-A7E5-04B1672EAD32}" styleName="Светлый стиль 2 — акцент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FABFCF23-3B69-468F-B69F-88F6DE6A72F2}" styleName="Средний стиль 1 — акцент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89" d="100"/>
          <a:sy n="89" d="100"/>
        </p:scale>
        <p:origin x="466" y="77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2.fntdata"/><Relationship Id="rId13" Type="http://schemas.openxmlformats.org/officeDocument/2006/relationships/font" Target="fonts/font7.fntdata"/><Relationship Id="rId3" Type="http://schemas.openxmlformats.org/officeDocument/2006/relationships/slide" Target="slides/slide2.xml"/><Relationship Id="rId7" Type="http://schemas.openxmlformats.org/officeDocument/2006/relationships/font" Target="fonts/font1.fntdata"/><Relationship Id="rId12" Type="http://schemas.openxmlformats.org/officeDocument/2006/relationships/font" Target="fonts/font6.fntdata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11" Type="http://schemas.openxmlformats.org/officeDocument/2006/relationships/font" Target="fonts/font5.fntdata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font" Target="fonts/font4.fntdata"/><Relationship Id="rId4" Type="http://schemas.openxmlformats.org/officeDocument/2006/relationships/slide" Target="slides/slide3.xml"/><Relationship Id="rId9" Type="http://schemas.openxmlformats.org/officeDocument/2006/relationships/font" Target="fonts/font3.fntdata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CE88E76-F13E-4EA0-A0AC-38C8018BD27A}" type="datetimeFigureOut">
              <a:rPr lang="ru-RU" smtClean="0"/>
              <a:t>13.02.2023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4B2B313-CEE5-4A22-99E9-4A6D67E3675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226903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0C9088-7374-4053-9E14-77FB6292D984}" type="datetimeFigureOut">
              <a:rPr lang="ru-RU" smtClean="0"/>
              <a:t>13.02.2023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C113CB-6E31-4CAD-910A-83618130577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189852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0C9088-7374-4053-9E14-77FB6292D984}" type="datetimeFigureOut">
              <a:rPr lang="ru-RU" smtClean="0"/>
              <a:t>13.02.2023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C113CB-6E31-4CAD-910A-83618130577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979158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0C9088-7374-4053-9E14-77FB6292D984}" type="datetimeFigureOut">
              <a:rPr lang="ru-RU" smtClean="0"/>
              <a:t>13.02.2023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C113CB-6E31-4CAD-910A-83618130577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919929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0C9088-7374-4053-9E14-77FB6292D984}" type="datetimeFigureOut">
              <a:rPr lang="ru-RU" smtClean="0"/>
              <a:t>13.02.2023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C113CB-6E31-4CAD-910A-83618130577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893611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0C9088-7374-4053-9E14-77FB6292D984}" type="datetimeFigureOut">
              <a:rPr lang="ru-RU" smtClean="0"/>
              <a:t>13.02.2023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C113CB-6E31-4CAD-910A-83618130577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585137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0C9088-7374-4053-9E14-77FB6292D984}" type="datetimeFigureOut">
              <a:rPr lang="ru-RU" smtClean="0"/>
              <a:t>13.02.2023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C113CB-6E31-4CAD-910A-83618130577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52288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0C9088-7374-4053-9E14-77FB6292D984}" type="datetimeFigureOut">
              <a:rPr lang="ru-RU" smtClean="0"/>
              <a:t>13.02.2023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C113CB-6E31-4CAD-910A-83618130577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936450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0C9088-7374-4053-9E14-77FB6292D984}" type="datetimeFigureOut">
              <a:rPr lang="ru-RU" smtClean="0"/>
              <a:t>13.02.2023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C113CB-6E31-4CAD-910A-83618130577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972164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0C9088-7374-4053-9E14-77FB6292D984}" type="datetimeFigureOut">
              <a:rPr lang="ru-RU" smtClean="0"/>
              <a:t>13.02.2023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C113CB-6E31-4CAD-910A-83618130577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967685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0C9088-7374-4053-9E14-77FB6292D984}" type="datetimeFigureOut">
              <a:rPr lang="ru-RU" smtClean="0"/>
              <a:t>13.02.2023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C113CB-6E31-4CAD-910A-83618130577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533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0C9088-7374-4053-9E14-77FB6292D984}" type="datetimeFigureOut">
              <a:rPr lang="ru-RU" smtClean="0"/>
              <a:t>13.02.2023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C113CB-6E31-4CAD-910A-83618130577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684909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0C9088-7374-4053-9E14-77FB6292D984}" type="datetimeFigureOut">
              <a:rPr lang="ru-RU" smtClean="0"/>
              <a:t>13.02.2023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C113CB-6E31-4CAD-910A-83618130577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91961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publication.pravo.gov.ru/Document/View/0001202009110040" TargetMode="External"/><Relationship Id="rId2" Type="http://schemas.openxmlformats.org/officeDocument/2006/relationships/hyperlink" Target="https://www.consultant.ru/document/cons_doc_LAW_140174/16e2e6dcd017a68bc8b1a445142f9c86a69f3ffa/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publication.pravo.gov.ru/Document/View/0001202210210011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BAC32EAD-4283-48B7-860E-BCE601CB2D2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14400"/>
            <a:ext cx="4572000" cy="3429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Блок-схема: ручной ввод 4">
            <a:extLst>
              <a:ext uri="{FF2B5EF4-FFF2-40B4-BE49-F238E27FC236}">
                <a16:creationId xmlns:a16="http://schemas.microsoft.com/office/drawing/2014/main" xmlns="" id="{C300F921-86D3-48F6-A30A-F5BA067F3C26}"/>
              </a:ext>
            </a:extLst>
          </p:cNvPr>
          <p:cNvSpPr/>
          <p:nvPr/>
        </p:nvSpPr>
        <p:spPr>
          <a:xfrm rot="16200000" flipH="1">
            <a:off x="4243174" y="-1082635"/>
            <a:ext cx="6866190" cy="9031461"/>
          </a:xfrm>
          <a:prstGeom prst="flowChartManualInput">
            <a:avLst/>
          </a:prstGeom>
          <a:solidFill>
            <a:srgbClr val="1A3E7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7441C7F6-785B-43B9-9454-3A471C8C970A}"/>
              </a:ext>
            </a:extLst>
          </p:cNvPr>
          <p:cNvSpPr txBox="1"/>
          <p:nvPr/>
        </p:nvSpPr>
        <p:spPr>
          <a:xfrm flipH="1">
            <a:off x="3670852" y="1735631"/>
            <a:ext cx="8521146" cy="3477875"/>
          </a:xfrm>
          <a:custGeom>
            <a:avLst/>
            <a:gdLst>
              <a:gd name="connsiteX0" fmla="*/ 0 w 8131127"/>
              <a:gd name="connsiteY0" fmla="*/ 0 h 1815882"/>
              <a:gd name="connsiteX1" fmla="*/ 8131127 w 8131127"/>
              <a:gd name="connsiteY1" fmla="*/ 0 h 1815882"/>
              <a:gd name="connsiteX2" fmla="*/ 8131127 w 8131127"/>
              <a:gd name="connsiteY2" fmla="*/ 1815882 h 1815882"/>
              <a:gd name="connsiteX3" fmla="*/ 0 w 8131127"/>
              <a:gd name="connsiteY3" fmla="*/ 1815882 h 1815882"/>
              <a:gd name="connsiteX4" fmla="*/ 0 w 8131127"/>
              <a:gd name="connsiteY4" fmla="*/ 0 h 1815882"/>
              <a:gd name="connsiteX0" fmla="*/ 0 w 8131127"/>
              <a:gd name="connsiteY0" fmla="*/ 0 h 1815882"/>
              <a:gd name="connsiteX1" fmla="*/ 7680961 w 8131127"/>
              <a:gd name="connsiteY1" fmla="*/ 14068 h 1815882"/>
              <a:gd name="connsiteX2" fmla="*/ 8131127 w 8131127"/>
              <a:gd name="connsiteY2" fmla="*/ 1815882 h 1815882"/>
              <a:gd name="connsiteX3" fmla="*/ 0 w 8131127"/>
              <a:gd name="connsiteY3" fmla="*/ 1815882 h 1815882"/>
              <a:gd name="connsiteX4" fmla="*/ 0 w 8131127"/>
              <a:gd name="connsiteY4" fmla="*/ 0 h 18158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131127" h="1815882">
                <a:moveTo>
                  <a:pt x="0" y="0"/>
                </a:moveTo>
                <a:lnTo>
                  <a:pt x="7680961" y="14068"/>
                </a:lnTo>
                <a:lnTo>
                  <a:pt x="8131127" y="1815882"/>
                </a:lnTo>
                <a:lnTo>
                  <a:pt x="0" y="1815882"/>
                </a:lnTo>
                <a:lnTo>
                  <a:pt x="0" y="0"/>
                </a:lnTo>
                <a:close/>
              </a:path>
            </a:pathLst>
          </a:custGeom>
          <a:solidFill>
            <a:srgbClr val="F2F2F2">
              <a:alpha val="61176"/>
            </a:srgbClr>
          </a:solidFill>
          <a:ln>
            <a:noFill/>
          </a:ln>
        </p:spPr>
        <p:txBody>
          <a:bodyPr vert="horz" wrap="square" rtlCol="0">
            <a:spAutoFit/>
          </a:bodyPr>
          <a:lstStyle/>
          <a:p>
            <a:pPr algn="ctr"/>
            <a:endParaRPr lang="ru-RU" altLang="zh-CN" sz="3200" b="1" spc="-113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ru-RU" altLang="zh-CN" sz="3200" b="1" spc="-113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altLang="zh-CN" sz="3200" b="1" spc="-113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 ОСОБЕННОСТЯХ ПРИЁМА ОБУЧАЮЩИХСЯ В ПЕРВЫЙ КЛАСС</a:t>
            </a:r>
          </a:p>
          <a:p>
            <a:pPr algn="ctr"/>
            <a:r>
              <a:rPr lang="ru-RU" altLang="zh-CN" sz="3200" b="1" spc="-113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 2023-2024  УЧЕБНОМ ГОДУ</a:t>
            </a:r>
          </a:p>
          <a:p>
            <a:pPr algn="ctr"/>
            <a:r>
              <a:rPr lang="ru-RU" altLang="zh-CN" sz="3200" b="1" spc="-113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ctr"/>
            <a:endParaRPr lang="ru-RU" altLang="zh-CN" sz="2800" b="1" spc="-113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AutoShape 8">
            <a:extLst>
              <a:ext uri="{FF2B5EF4-FFF2-40B4-BE49-F238E27FC236}">
                <a16:creationId xmlns:a16="http://schemas.microsoft.com/office/drawing/2014/main" xmlns="" id="{BC32D492-AC77-4775-A87C-CAE8F68D0A39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" name="AutoShape 10">
            <a:extLst>
              <a:ext uri="{FF2B5EF4-FFF2-40B4-BE49-F238E27FC236}">
                <a16:creationId xmlns:a16="http://schemas.microsoft.com/office/drawing/2014/main" xmlns="" id="{F1A96B89-F2B1-4D73-9262-D15C8733F299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096000" y="34290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1893145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xmlns="" id="{E710E736-02D2-43CA-A76F-BFC66F84C049}"/>
              </a:ext>
            </a:extLst>
          </p:cNvPr>
          <p:cNvSpPr/>
          <p:nvPr/>
        </p:nvSpPr>
        <p:spPr>
          <a:xfrm>
            <a:off x="0" y="6641291"/>
            <a:ext cx="12192000" cy="230777"/>
          </a:xfrm>
          <a:prstGeom prst="rect">
            <a:avLst/>
          </a:prstGeom>
          <a:solidFill>
            <a:srgbClr val="1A3E7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8" name="Прямоугольник 37">
            <a:extLst>
              <a:ext uri="{FF2B5EF4-FFF2-40B4-BE49-F238E27FC236}">
                <a16:creationId xmlns:a16="http://schemas.microsoft.com/office/drawing/2014/main" xmlns="" id="{4579EC64-1A77-47C9-9B03-89CD5168794E}"/>
              </a:ext>
            </a:extLst>
          </p:cNvPr>
          <p:cNvSpPr/>
          <p:nvPr/>
        </p:nvSpPr>
        <p:spPr>
          <a:xfrm>
            <a:off x="0" y="0"/>
            <a:ext cx="12192000" cy="1567194"/>
          </a:xfrm>
          <a:prstGeom prst="rect">
            <a:avLst/>
          </a:prstGeom>
          <a:solidFill>
            <a:srgbClr val="1A3E7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/>
              <a:t>НОРМАТИВНО-ПРАВОВЫЕ ДОКУМЕНТЫ</a:t>
            </a:r>
          </a:p>
          <a:p>
            <a:pPr algn="ctr"/>
            <a:r>
              <a:rPr lang="ru-RU" sz="3600" b="1" dirty="0"/>
              <a:t>ДЛЯ ЗАЧИСЛЕНИЯ ОБУЧАЮЩИХСЯ В ПЕРВЫЙ КЛАСС</a:t>
            </a:r>
          </a:p>
          <a:p>
            <a:pPr algn="ctr"/>
            <a:r>
              <a:rPr lang="ru-RU" sz="3600" b="1" dirty="0"/>
              <a:t>В 2023-2024 учебном году</a:t>
            </a:r>
          </a:p>
        </p:txBody>
      </p:sp>
      <p:sp>
        <p:nvSpPr>
          <p:cNvPr id="20" name="AutoShape 44">
            <a:extLst>
              <a:ext uri="{FF2B5EF4-FFF2-40B4-BE49-F238E27FC236}">
                <a16:creationId xmlns:a16="http://schemas.microsoft.com/office/drawing/2014/main" xmlns="" id="{EAE0D1C5-31CC-45CE-8748-7495908A9DEE}"/>
              </a:ext>
            </a:extLst>
          </p:cNvPr>
          <p:cNvSpPr>
            <a:spLocks noChangeArrowheads="1"/>
          </p:cNvSpPr>
          <p:nvPr/>
        </p:nvSpPr>
        <p:spPr bwMode="gray">
          <a:xfrm rot="5400000" flipV="1">
            <a:off x="822526" y="1902218"/>
            <a:ext cx="1446787" cy="1783356"/>
          </a:xfrm>
          <a:prstGeom prst="chevron">
            <a:avLst>
              <a:gd name="adj" fmla="val 34597"/>
            </a:avLst>
          </a:prstGeom>
          <a:solidFill>
            <a:schemeClr val="accent1">
              <a:lumMod val="50000"/>
            </a:schemeClr>
          </a:solidFill>
          <a:ln>
            <a:noFill/>
          </a:ln>
          <a:effectLst/>
          <a:scene3d>
            <a:camera prst="legacyPerspectiveBottom"/>
            <a:lightRig rig="legacyFlat1" dir="t"/>
          </a:scene3d>
          <a:sp3d extrusionH="430200" prstMaterial="legacyMatte">
            <a:bevelT w="13500" h="13500" prst="angle"/>
            <a:bevelB w="13500" h="13500" prst="angle"/>
            <a:extrusionClr>
              <a:schemeClr val="hlink"/>
            </a:extrusionClr>
            <a:contourClr>
              <a:schemeClr val="hlink"/>
            </a:contourClr>
          </a:sp3d>
        </p:spPr>
        <p:txBody>
          <a:bodyPr wrap="none" anchor="ctr">
            <a:flatTx/>
          </a:bodyPr>
          <a:lstStyle/>
          <a:p>
            <a:endParaRPr lang="ru-RU"/>
          </a:p>
        </p:txBody>
      </p:sp>
      <p:sp>
        <p:nvSpPr>
          <p:cNvPr id="26" name="AutoShape 44">
            <a:extLst>
              <a:ext uri="{FF2B5EF4-FFF2-40B4-BE49-F238E27FC236}">
                <a16:creationId xmlns:a16="http://schemas.microsoft.com/office/drawing/2014/main" xmlns="" id="{1AE3CEA6-668C-4762-BA99-B70ECE56B2D2}"/>
              </a:ext>
            </a:extLst>
          </p:cNvPr>
          <p:cNvSpPr>
            <a:spLocks noChangeArrowheads="1"/>
          </p:cNvSpPr>
          <p:nvPr/>
        </p:nvSpPr>
        <p:spPr bwMode="gray">
          <a:xfrm rot="5400000" flipV="1">
            <a:off x="822526" y="2988935"/>
            <a:ext cx="1446787" cy="1783357"/>
          </a:xfrm>
          <a:prstGeom prst="chevron">
            <a:avLst>
              <a:gd name="adj" fmla="val 34597"/>
            </a:avLst>
          </a:prstGeom>
          <a:solidFill>
            <a:schemeClr val="accent1">
              <a:lumMod val="75000"/>
            </a:schemeClr>
          </a:solidFill>
          <a:ln>
            <a:noFill/>
          </a:ln>
          <a:effectLst/>
          <a:scene3d>
            <a:camera prst="legacyPerspectiveBottom"/>
            <a:lightRig rig="legacyFlat1" dir="t"/>
          </a:scene3d>
          <a:sp3d extrusionH="430200" prstMaterial="legacyMatte">
            <a:bevelT w="13500" h="13500" prst="angle"/>
            <a:bevelB w="13500" h="13500" prst="angle"/>
            <a:extrusionClr>
              <a:schemeClr val="hlink"/>
            </a:extrusionClr>
            <a:contourClr>
              <a:schemeClr val="hlink"/>
            </a:contourClr>
          </a:sp3d>
        </p:spPr>
        <p:txBody>
          <a:bodyPr wrap="none" anchor="ctr">
            <a:flatTx/>
          </a:bodyPr>
          <a:lstStyle/>
          <a:p>
            <a:endParaRPr lang="ru-RU"/>
          </a:p>
        </p:txBody>
      </p:sp>
      <p:sp>
        <p:nvSpPr>
          <p:cNvPr id="27" name="AutoShape 44">
            <a:extLst>
              <a:ext uri="{FF2B5EF4-FFF2-40B4-BE49-F238E27FC236}">
                <a16:creationId xmlns:a16="http://schemas.microsoft.com/office/drawing/2014/main" xmlns="" id="{47A87DB7-1EAE-4559-A61D-E053A5221022}"/>
              </a:ext>
            </a:extLst>
          </p:cNvPr>
          <p:cNvSpPr>
            <a:spLocks noChangeArrowheads="1"/>
          </p:cNvSpPr>
          <p:nvPr/>
        </p:nvSpPr>
        <p:spPr bwMode="gray">
          <a:xfrm rot="5400000" flipV="1">
            <a:off x="861504" y="4046554"/>
            <a:ext cx="1368833" cy="1783356"/>
          </a:xfrm>
          <a:prstGeom prst="chevron">
            <a:avLst>
              <a:gd name="adj" fmla="val 34597"/>
            </a:avLst>
          </a:prstGeom>
          <a:solidFill>
            <a:srgbClr val="0070C0"/>
          </a:solidFill>
          <a:ln>
            <a:noFill/>
          </a:ln>
          <a:effectLst/>
          <a:scene3d>
            <a:camera prst="legacyPerspectiveBottom"/>
            <a:lightRig rig="legacyFlat1" dir="t"/>
          </a:scene3d>
          <a:sp3d extrusionH="430200" prstMaterial="legacyMatte">
            <a:bevelT w="13500" h="13500" prst="angle"/>
            <a:bevelB w="13500" h="13500" prst="angle"/>
            <a:extrusionClr>
              <a:schemeClr val="hlink"/>
            </a:extrusionClr>
            <a:contourClr>
              <a:schemeClr val="hlink"/>
            </a:contourClr>
          </a:sp3d>
        </p:spPr>
        <p:txBody>
          <a:bodyPr wrap="none" anchor="ctr">
            <a:flatTx/>
          </a:bodyPr>
          <a:lstStyle/>
          <a:p>
            <a:endParaRPr lang="ru-RU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97A09A10-977A-58D8-A739-8A8168E3B848}"/>
              </a:ext>
            </a:extLst>
          </p:cNvPr>
          <p:cNvSpPr txBox="1"/>
          <p:nvPr/>
        </p:nvSpPr>
        <p:spPr>
          <a:xfrm>
            <a:off x="2479140" y="2026750"/>
            <a:ext cx="9441616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4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Федеральный закон от 29.12.2012 N 273-ФЗ (ред. от 29.12.2022) "Об образовании в Российской Федерации" (с изм. и доп., вступ. в силу с 11.01.2023) Статья 67. Организация приема на обучение по основным общеобразовательным программам </a:t>
            </a:r>
            <a:r>
              <a:rPr lang="ru-RU" sz="1400" b="1" u="sng" dirty="0">
                <a:solidFill>
                  <a:srgbClr val="0000FF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hlinkClick r:id="rId2"/>
              </a:rPr>
              <a:t>https://www.consultant.ru/document/cons_doc_LAW_140174/16e2e6dcd017a68bc8b1a445142f9c86a69f3ffa/</a:t>
            </a:r>
            <a:endParaRPr lang="ru-RU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6AE45063-F9FC-37AA-67D4-25E136FA5008}"/>
              </a:ext>
            </a:extLst>
          </p:cNvPr>
          <p:cNvSpPr txBox="1"/>
          <p:nvPr/>
        </p:nvSpPr>
        <p:spPr>
          <a:xfrm>
            <a:off x="2543962" y="3006998"/>
            <a:ext cx="9156390" cy="10567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spcAft>
                <a:spcPts val="800"/>
              </a:spcAft>
            </a:pPr>
            <a:r>
              <a:rPr lang="ru-RU" sz="14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Приказ Министерства просвещения Российской Федерации от 02.09.2020 № 458 "Об утверждении Порядка приема на обучение по образовательным программам начального общего, основного общего и среднего общего образования" (Зарегистрирован 11.09.2020 № 59783) </a:t>
            </a:r>
          </a:p>
          <a:p>
            <a:r>
              <a:rPr lang="ru-RU" sz="1400" b="1" u="sng" dirty="0">
                <a:solidFill>
                  <a:srgbClr val="0000FF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hlinkClick r:id="rId3"/>
              </a:rPr>
              <a:t>http://publication.pravo.gov.ru/Document/View/0001202009110040</a:t>
            </a:r>
            <a:r>
              <a:rPr lang="ru-RU" sz="14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endParaRPr lang="ru-RU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2404752F-EC8B-CC66-DB06-C53046142EB2}"/>
              </a:ext>
            </a:extLst>
          </p:cNvPr>
          <p:cNvSpPr txBox="1"/>
          <p:nvPr/>
        </p:nvSpPr>
        <p:spPr>
          <a:xfrm>
            <a:off x="2576372" y="4214141"/>
            <a:ext cx="9441615" cy="12721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spcAft>
                <a:spcPts val="800"/>
              </a:spcAft>
            </a:pPr>
            <a:r>
              <a:rPr lang="ru-RU" sz="14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Приказ Министерства просвещения Российской Федерации от 30.08.2022 № 784 "О внесении изменений в Порядок приема на обучение по образовательным программам начального общего, основного общего и среднего общего образования, утвержденный приказом Министерства просвещения Российской Федерации от 2 сентября 2020 г. № 458" (Зарегистрирован 21.10.2022 № 70647)</a:t>
            </a:r>
          </a:p>
          <a:p>
            <a:pPr lvl="0">
              <a:spcAft>
                <a:spcPts val="800"/>
              </a:spcAft>
            </a:pPr>
            <a:r>
              <a:rPr lang="ru-RU" sz="14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1400" b="1" u="sng" dirty="0">
                <a:solidFill>
                  <a:srgbClr val="0000FF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hlinkClick r:id="rId4"/>
              </a:rPr>
              <a:t>http://publication.pravo.gov.ru/Document/View/0001202210210011</a:t>
            </a:r>
            <a:r>
              <a:rPr lang="ru-RU" sz="14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00810101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оугольник: скругленные углы 15">
            <a:extLst>
              <a:ext uri="{FF2B5EF4-FFF2-40B4-BE49-F238E27FC236}">
                <a16:creationId xmlns:a16="http://schemas.microsoft.com/office/drawing/2014/main" xmlns="" id="{99650363-2327-4DA3-F8AB-DB1DBD2A4644}"/>
              </a:ext>
            </a:extLst>
          </p:cNvPr>
          <p:cNvSpPr/>
          <p:nvPr/>
        </p:nvSpPr>
        <p:spPr>
          <a:xfrm>
            <a:off x="8595560" y="3458267"/>
            <a:ext cx="3553992" cy="303066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Граждане,  не проживающие на территории, за которой закреплена указанная образовательная организация </a:t>
            </a: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xmlns="" id="{F7DC6FAB-0555-4E0D-9813-68FCACBFD8BC}"/>
              </a:ext>
            </a:extLst>
          </p:cNvPr>
          <p:cNvSpPr/>
          <p:nvPr/>
        </p:nvSpPr>
        <p:spPr>
          <a:xfrm>
            <a:off x="0" y="6641291"/>
            <a:ext cx="12192000" cy="230777"/>
          </a:xfrm>
          <a:prstGeom prst="rect">
            <a:avLst/>
          </a:prstGeom>
          <a:solidFill>
            <a:srgbClr val="1A3E7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xmlns="" id="{179805BA-3F5D-41E0-9FB8-B08356F88991}"/>
              </a:ext>
            </a:extLst>
          </p:cNvPr>
          <p:cNvSpPr/>
          <p:nvPr/>
        </p:nvSpPr>
        <p:spPr>
          <a:xfrm>
            <a:off x="0" y="-1632"/>
            <a:ext cx="12192000" cy="1258817"/>
          </a:xfrm>
          <a:prstGeom prst="rect">
            <a:avLst/>
          </a:prstGeom>
          <a:solidFill>
            <a:srgbClr val="1A3E7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/>
              <a:t>ЭТАПЫ ПРИЁМНОЙ КАМПАНИИ ПО ЗАЧИСЛЕНИЮ </a:t>
            </a:r>
          </a:p>
          <a:p>
            <a:pPr algn="ctr"/>
            <a:r>
              <a:rPr lang="ru-RU" sz="3600" b="1" dirty="0"/>
              <a:t>ОБУЧАЮЩИХСЯ В ПЕРВЫЙ КЛАСС</a:t>
            </a:r>
          </a:p>
        </p:txBody>
      </p:sp>
      <p:sp>
        <p:nvSpPr>
          <p:cNvPr id="10" name="AutoShape 8">
            <a:extLst>
              <a:ext uri="{FF2B5EF4-FFF2-40B4-BE49-F238E27FC236}">
                <a16:creationId xmlns:a16="http://schemas.microsoft.com/office/drawing/2014/main" xmlns="" id="{E77BADD0-9A5A-4542-9016-694C5207E45C}"/>
              </a:ext>
            </a:extLst>
          </p:cNvPr>
          <p:cNvSpPr>
            <a:spLocks noChangeArrowheads="1"/>
          </p:cNvSpPr>
          <p:nvPr/>
        </p:nvSpPr>
        <p:spPr bwMode="gray">
          <a:xfrm flipV="1">
            <a:off x="340489" y="1257188"/>
            <a:ext cx="11503604" cy="184570"/>
          </a:xfrm>
          <a:custGeom>
            <a:avLst/>
            <a:gdLst>
              <a:gd name="G0" fmla="+- 2158 0 0"/>
              <a:gd name="G1" fmla="+- 21600 0 2158"/>
              <a:gd name="G2" fmla="*/ 2158 1 2"/>
              <a:gd name="G3" fmla="+- 21600 0 G2"/>
              <a:gd name="G4" fmla="+/ 2158 21600 2"/>
              <a:gd name="G5" fmla="+/ G1 0 2"/>
              <a:gd name="G6" fmla="*/ 21600 21600 2158"/>
              <a:gd name="G7" fmla="*/ G6 1 2"/>
              <a:gd name="G8" fmla="+- 21600 0 G7"/>
              <a:gd name="G9" fmla="*/ 21600 1 2"/>
              <a:gd name="G10" fmla="+- 2158 0 G9"/>
              <a:gd name="G11" fmla="?: G10 G8 0"/>
              <a:gd name="G12" fmla="?: G10 G7 21600"/>
              <a:gd name="T0" fmla="*/ 20521 w 21600"/>
              <a:gd name="T1" fmla="*/ 10800 h 21600"/>
              <a:gd name="T2" fmla="*/ 10800 w 21600"/>
              <a:gd name="T3" fmla="*/ 21600 h 21600"/>
              <a:gd name="T4" fmla="*/ 1079 w 21600"/>
              <a:gd name="T5" fmla="*/ 10800 h 21600"/>
              <a:gd name="T6" fmla="*/ 10800 w 21600"/>
              <a:gd name="T7" fmla="*/ 0 h 21600"/>
              <a:gd name="T8" fmla="*/ 2879 w 21600"/>
              <a:gd name="T9" fmla="*/ 2879 h 21600"/>
              <a:gd name="T10" fmla="*/ 18721 w 21600"/>
              <a:gd name="T11" fmla="*/ 18721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>
                <a:moveTo>
                  <a:pt x="0" y="0"/>
                </a:moveTo>
                <a:lnTo>
                  <a:pt x="2158" y="21600"/>
                </a:lnTo>
                <a:lnTo>
                  <a:pt x="19442" y="21600"/>
                </a:lnTo>
                <a:lnTo>
                  <a:pt x="21600" y="0"/>
                </a:lnTo>
                <a:close/>
              </a:path>
            </a:pathLst>
          </a:custGeom>
          <a:gradFill rotWithShape="1">
            <a:gsLst>
              <a:gs pos="0">
                <a:srgbClr val="9DB9CB">
                  <a:gamma/>
                  <a:tint val="54510"/>
                  <a:invGamma/>
                </a:srgbClr>
              </a:gs>
              <a:gs pos="100000">
                <a:srgbClr val="9DB9CB">
                  <a:alpha val="0"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ru-RU"/>
          </a:p>
        </p:txBody>
      </p:sp>
      <p:sp>
        <p:nvSpPr>
          <p:cNvPr id="14" name="Прямоугольник: скругленные углы 13">
            <a:extLst>
              <a:ext uri="{FF2B5EF4-FFF2-40B4-BE49-F238E27FC236}">
                <a16:creationId xmlns:a16="http://schemas.microsoft.com/office/drawing/2014/main" xmlns="" id="{9484F1AC-0FEF-4DE2-9D10-404C1196E538}"/>
              </a:ext>
            </a:extLst>
          </p:cNvPr>
          <p:cNvSpPr/>
          <p:nvPr/>
        </p:nvSpPr>
        <p:spPr>
          <a:xfrm>
            <a:off x="223618" y="1501382"/>
            <a:ext cx="3304642" cy="2720548"/>
          </a:xfrm>
          <a:prstGeom prst="round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b="1" dirty="0"/>
              <a:t>Граждане, проживающие на территории, за которой закреплена указанная образовательная организация и льготная категория граждан</a:t>
            </a:r>
          </a:p>
        </p:txBody>
      </p:sp>
      <p:sp>
        <p:nvSpPr>
          <p:cNvPr id="9" name="Shape">
            <a:extLst>
              <a:ext uri="{FF2B5EF4-FFF2-40B4-BE49-F238E27FC236}">
                <a16:creationId xmlns:a16="http://schemas.microsoft.com/office/drawing/2014/main" xmlns="" id="{3FF6B018-CCC1-40CF-890A-6584BBB0E04C}"/>
              </a:ext>
            </a:extLst>
          </p:cNvPr>
          <p:cNvSpPr/>
          <p:nvPr/>
        </p:nvSpPr>
        <p:spPr>
          <a:xfrm>
            <a:off x="5440753" y="3284412"/>
            <a:ext cx="3553992" cy="272054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384" h="21297" extrusionOk="0">
                <a:moveTo>
                  <a:pt x="1444" y="4079"/>
                </a:moveTo>
                <a:lnTo>
                  <a:pt x="6764" y="455"/>
                </a:lnTo>
                <a:cubicBezTo>
                  <a:pt x="7655" y="-151"/>
                  <a:pt x="8753" y="-151"/>
                  <a:pt x="9643" y="455"/>
                </a:cubicBezTo>
                <a:lnTo>
                  <a:pt x="14962" y="4079"/>
                </a:lnTo>
                <a:cubicBezTo>
                  <a:pt x="15854" y="4685"/>
                  <a:pt x="16402" y="5808"/>
                  <a:pt x="16402" y="7022"/>
                </a:cubicBezTo>
                <a:lnTo>
                  <a:pt x="16402" y="7923"/>
                </a:lnTo>
                <a:cubicBezTo>
                  <a:pt x="16402" y="8921"/>
                  <a:pt x="17057" y="9813"/>
                  <a:pt x="17901" y="9811"/>
                </a:cubicBezTo>
                <a:cubicBezTo>
                  <a:pt x="18242" y="9808"/>
                  <a:pt x="18554" y="9670"/>
                  <a:pt x="18804" y="9443"/>
                </a:cubicBezTo>
                <a:cubicBezTo>
                  <a:pt x="18859" y="9375"/>
                  <a:pt x="18918" y="9310"/>
                  <a:pt x="18980" y="9253"/>
                </a:cubicBezTo>
                <a:cubicBezTo>
                  <a:pt x="19102" y="9142"/>
                  <a:pt x="19239" y="9053"/>
                  <a:pt x="19386" y="8991"/>
                </a:cubicBezTo>
                <a:cubicBezTo>
                  <a:pt x="19544" y="8923"/>
                  <a:pt x="19714" y="8886"/>
                  <a:pt x="19890" y="8886"/>
                </a:cubicBezTo>
                <a:cubicBezTo>
                  <a:pt x="20851" y="8886"/>
                  <a:pt x="21600" y="9957"/>
                  <a:pt x="21327" y="11141"/>
                </a:cubicBezTo>
                <a:cubicBezTo>
                  <a:pt x="21210" y="11652"/>
                  <a:pt x="20880" y="12077"/>
                  <a:pt x="20465" y="12275"/>
                </a:cubicBezTo>
                <a:cubicBezTo>
                  <a:pt x="20078" y="12458"/>
                  <a:pt x="19707" y="12440"/>
                  <a:pt x="19386" y="12304"/>
                </a:cubicBezTo>
                <a:cubicBezTo>
                  <a:pt x="19237" y="12239"/>
                  <a:pt x="19097" y="12150"/>
                  <a:pt x="18973" y="12037"/>
                </a:cubicBezTo>
                <a:cubicBezTo>
                  <a:pt x="18916" y="11982"/>
                  <a:pt x="18861" y="11923"/>
                  <a:pt x="18808" y="11861"/>
                </a:cubicBezTo>
                <a:cubicBezTo>
                  <a:pt x="18558" y="11631"/>
                  <a:pt x="18244" y="11490"/>
                  <a:pt x="17903" y="11487"/>
                </a:cubicBezTo>
                <a:cubicBezTo>
                  <a:pt x="17073" y="11479"/>
                  <a:pt x="16397" y="12396"/>
                  <a:pt x="16397" y="13375"/>
                </a:cubicBezTo>
                <a:lnTo>
                  <a:pt x="16397" y="14276"/>
                </a:lnTo>
                <a:cubicBezTo>
                  <a:pt x="16397" y="15490"/>
                  <a:pt x="15849" y="16610"/>
                  <a:pt x="14958" y="17219"/>
                </a:cubicBezTo>
                <a:lnTo>
                  <a:pt x="9638" y="20843"/>
                </a:lnTo>
                <a:cubicBezTo>
                  <a:pt x="8746" y="21449"/>
                  <a:pt x="7648" y="21449"/>
                  <a:pt x="6759" y="20843"/>
                </a:cubicBezTo>
                <a:lnTo>
                  <a:pt x="1439" y="17219"/>
                </a:lnTo>
                <a:cubicBezTo>
                  <a:pt x="548" y="16613"/>
                  <a:pt x="0" y="15490"/>
                  <a:pt x="0" y="14276"/>
                </a:cubicBezTo>
                <a:lnTo>
                  <a:pt x="0" y="7027"/>
                </a:lnTo>
                <a:cubicBezTo>
                  <a:pt x="5" y="5808"/>
                  <a:pt x="552" y="4688"/>
                  <a:pt x="1444" y="4079"/>
                </a:cubicBezTo>
                <a:close/>
              </a:path>
            </a:pathLst>
          </a:custGeom>
          <a:solidFill>
            <a:schemeClr val="accent5">
              <a:lumMod val="75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2" name="Shape">
            <a:extLst>
              <a:ext uri="{FF2B5EF4-FFF2-40B4-BE49-F238E27FC236}">
                <a16:creationId xmlns:a16="http://schemas.microsoft.com/office/drawing/2014/main" xmlns="" id="{C1E003AC-483B-4E24-9AFF-D191A8EC2DB7}"/>
              </a:ext>
            </a:extLst>
          </p:cNvPr>
          <p:cNvSpPr/>
          <p:nvPr/>
        </p:nvSpPr>
        <p:spPr>
          <a:xfrm>
            <a:off x="2927352" y="3186099"/>
            <a:ext cx="3312381" cy="279554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384" h="21297" extrusionOk="0">
                <a:moveTo>
                  <a:pt x="1444" y="4079"/>
                </a:moveTo>
                <a:lnTo>
                  <a:pt x="6764" y="455"/>
                </a:lnTo>
                <a:cubicBezTo>
                  <a:pt x="7655" y="-151"/>
                  <a:pt x="8753" y="-151"/>
                  <a:pt x="9643" y="455"/>
                </a:cubicBezTo>
                <a:lnTo>
                  <a:pt x="14962" y="4079"/>
                </a:lnTo>
                <a:cubicBezTo>
                  <a:pt x="15854" y="4685"/>
                  <a:pt x="16402" y="5808"/>
                  <a:pt x="16402" y="7022"/>
                </a:cubicBezTo>
                <a:lnTo>
                  <a:pt x="16402" y="7923"/>
                </a:lnTo>
                <a:cubicBezTo>
                  <a:pt x="16402" y="8921"/>
                  <a:pt x="17057" y="9813"/>
                  <a:pt x="17901" y="9811"/>
                </a:cubicBezTo>
                <a:cubicBezTo>
                  <a:pt x="18242" y="9808"/>
                  <a:pt x="18554" y="9670"/>
                  <a:pt x="18804" y="9443"/>
                </a:cubicBezTo>
                <a:cubicBezTo>
                  <a:pt x="18859" y="9375"/>
                  <a:pt x="18918" y="9310"/>
                  <a:pt x="18980" y="9253"/>
                </a:cubicBezTo>
                <a:cubicBezTo>
                  <a:pt x="19102" y="9142"/>
                  <a:pt x="19239" y="9053"/>
                  <a:pt x="19386" y="8991"/>
                </a:cubicBezTo>
                <a:cubicBezTo>
                  <a:pt x="19544" y="8923"/>
                  <a:pt x="19714" y="8886"/>
                  <a:pt x="19890" y="8886"/>
                </a:cubicBezTo>
                <a:cubicBezTo>
                  <a:pt x="20851" y="8886"/>
                  <a:pt x="21600" y="9957"/>
                  <a:pt x="21327" y="11141"/>
                </a:cubicBezTo>
                <a:cubicBezTo>
                  <a:pt x="21210" y="11652"/>
                  <a:pt x="20880" y="12077"/>
                  <a:pt x="20465" y="12275"/>
                </a:cubicBezTo>
                <a:cubicBezTo>
                  <a:pt x="20078" y="12458"/>
                  <a:pt x="19707" y="12440"/>
                  <a:pt x="19386" y="12304"/>
                </a:cubicBezTo>
                <a:cubicBezTo>
                  <a:pt x="19237" y="12239"/>
                  <a:pt x="19097" y="12150"/>
                  <a:pt x="18973" y="12037"/>
                </a:cubicBezTo>
                <a:cubicBezTo>
                  <a:pt x="18916" y="11982"/>
                  <a:pt x="18861" y="11923"/>
                  <a:pt x="18808" y="11861"/>
                </a:cubicBezTo>
                <a:cubicBezTo>
                  <a:pt x="18558" y="11631"/>
                  <a:pt x="18244" y="11490"/>
                  <a:pt x="17903" y="11487"/>
                </a:cubicBezTo>
                <a:cubicBezTo>
                  <a:pt x="17073" y="11479"/>
                  <a:pt x="16397" y="12396"/>
                  <a:pt x="16397" y="13375"/>
                </a:cubicBezTo>
                <a:lnTo>
                  <a:pt x="16397" y="14276"/>
                </a:lnTo>
                <a:cubicBezTo>
                  <a:pt x="16397" y="15490"/>
                  <a:pt x="15849" y="16610"/>
                  <a:pt x="14958" y="17219"/>
                </a:cubicBezTo>
                <a:lnTo>
                  <a:pt x="9638" y="20843"/>
                </a:lnTo>
                <a:cubicBezTo>
                  <a:pt x="8746" y="21449"/>
                  <a:pt x="7648" y="21449"/>
                  <a:pt x="6759" y="20843"/>
                </a:cubicBezTo>
                <a:lnTo>
                  <a:pt x="1439" y="17219"/>
                </a:lnTo>
                <a:cubicBezTo>
                  <a:pt x="548" y="16613"/>
                  <a:pt x="0" y="15490"/>
                  <a:pt x="0" y="14276"/>
                </a:cubicBezTo>
                <a:lnTo>
                  <a:pt x="0" y="7027"/>
                </a:lnTo>
                <a:cubicBezTo>
                  <a:pt x="5" y="5808"/>
                  <a:pt x="555" y="4688"/>
                  <a:pt x="1444" y="4079"/>
                </a:cubicBezTo>
                <a:close/>
              </a:path>
            </a:pathLst>
          </a:custGeom>
          <a:solidFill>
            <a:srgbClr val="00206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sz="1400"/>
          </a:p>
        </p:txBody>
      </p:sp>
      <p:sp>
        <p:nvSpPr>
          <p:cNvPr id="15" name="Rectangle 70">
            <a:extLst>
              <a:ext uri="{FF2B5EF4-FFF2-40B4-BE49-F238E27FC236}">
                <a16:creationId xmlns:a16="http://schemas.microsoft.com/office/drawing/2014/main" xmlns="" id="{E40A6446-86B0-4DCF-8495-455031C90BC2}"/>
              </a:ext>
            </a:extLst>
          </p:cNvPr>
          <p:cNvSpPr/>
          <p:nvPr/>
        </p:nvSpPr>
        <p:spPr>
          <a:xfrm>
            <a:off x="2194115" y="4429156"/>
            <a:ext cx="2302700" cy="584775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lvl="0" algn="ctr"/>
            <a:endParaRPr lang="en-US" sz="3200" b="1" dirty="0">
              <a:solidFill>
                <a:prstClr val="white"/>
              </a:solidFill>
            </a:endParaRPr>
          </a:p>
        </p:txBody>
      </p: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xmlns="" id="{CC33E0E0-0ED7-4E8B-944C-F61FD2C16A38}"/>
              </a:ext>
            </a:extLst>
          </p:cNvPr>
          <p:cNvSpPr/>
          <p:nvPr/>
        </p:nvSpPr>
        <p:spPr>
          <a:xfrm>
            <a:off x="3628153" y="1621608"/>
            <a:ext cx="760674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Подача заявлений  начинается</a:t>
            </a:r>
          </a:p>
          <a:p>
            <a:pPr algn="ctr"/>
            <a:r>
              <a:rPr lang="ru-RU" sz="2400" b="1" dirty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не позднее 1 апреля 2023 года и заканчивается 5 сентября 2023 года</a:t>
            </a:r>
            <a:endParaRPr lang="ru-RU" sz="24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Rectangle 70">
            <a:extLst>
              <a:ext uri="{FF2B5EF4-FFF2-40B4-BE49-F238E27FC236}">
                <a16:creationId xmlns:a16="http://schemas.microsoft.com/office/drawing/2014/main" xmlns="" id="{71AFE118-39EF-41C3-BFE9-254E3E6AD3D8}"/>
              </a:ext>
            </a:extLst>
          </p:cNvPr>
          <p:cNvSpPr/>
          <p:nvPr/>
        </p:nvSpPr>
        <p:spPr>
          <a:xfrm>
            <a:off x="2978266" y="3676546"/>
            <a:ext cx="2412328" cy="1631216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lvl="0" algn="ctr">
              <a:spcAft>
                <a:spcPts val="600"/>
              </a:spcAft>
            </a:pPr>
            <a:r>
              <a:rPr lang="ru-RU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 </a:t>
            </a:r>
            <a:r>
              <a:rPr lang="ru-RU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этап </a:t>
            </a:r>
            <a:endParaRPr lang="en-US" b="1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algn="ctr">
              <a:spcAft>
                <a:spcPts val="600"/>
              </a:spcAft>
            </a:pPr>
            <a:r>
              <a:rPr lang="ru-RU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начинается в апреле и заканчивается </a:t>
            </a:r>
            <a:endParaRPr lang="en-US" b="1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algn="ctr">
              <a:spcAft>
                <a:spcPts val="600"/>
              </a:spcAft>
            </a:pPr>
            <a:r>
              <a:rPr lang="ru-RU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30 июня</a:t>
            </a:r>
            <a:endParaRPr lang="en-US" b="1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Rectangle 70">
            <a:extLst>
              <a:ext uri="{FF2B5EF4-FFF2-40B4-BE49-F238E27FC236}">
                <a16:creationId xmlns:a16="http://schemas.microsoft.com/office/drawing/2014/main" xmlns="" id="{2A08E10A-7529-4DEB-83E7-409872CF0477}"/>
              </a:ext>
            </a:extLst>
          </p:cNvPr>
          <p:cNvSpPr/>
          <p:nvPr/>
        </p:nvSpPr>
        <p:spPr>
          <a:xfrm>
            <a:off x="5128827" y="4180121"/>
            <a:ext cx="2302700" cy="646331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lvl="0" algn="ctr"/>
            <a:endParaRPr lang="en-US" sz="3600" b="1" dirty="0">
              <a:solidFill>
                <a:prstClr val="white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09B4BEE5-C9CD-69E2-B503-59DA386FB1D9}"/>
              </a:ext>
            </a:extLst>
          </p:cNvPr>
          <p:cNvSpPr txBox="1"/>
          <p:nvPr/>
        </p:nvSpPr>
        <p:spPr>
          <a:xfrm>
            <a:off x="5921508" y="3849133"/>
            <a:ext cx="2055303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II </a:t>
            </a: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этап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начинается в июле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и заканчивается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05 сентября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5312507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xmlns="" id="{E710E736-02D2-43CA-A76F-BFC66F84C049}"/>
              </a:ext>
            </a:extLst>
          </p:cNvPr>
          <p:cNvSpPr/>
          <p:nvPr/>
        </p:nvSpPr>
        <p:spPr>
          <a:xfrm>
            <a:off x="0" y="6641291"/>
            <a:ext cx="12192000" cy="230777"/>
          </a:xfrm>
          <a:prstGeom prst="rect">
            <a:avLst/>
          </a:prstGeom>
          <a:solidFill>
            <a:srgbClr val="1A3E7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10" name="Group 27">
            <a:extLst>
              <a:ext uri="{FF2B5EF4-FFF2-40B4-BE49-F238E27FC236}">
                <a16:creationId xmlns:a16="http://schemas.microsoft.com/office/drawing/2014/main" xmlns="" id="{52BFDB5E-6B1D-49AF-B7A8-788F96F6B652}"/>
              </a:ext>
            </a:extLst>
          </p:cNvPr>
          <p:cNvGrpSpPr/>
          <p:nvPr/>
        </p:nvGrpSpPr>
        <p:grpSpPr>
          <a:xfrm>
            <a:off x="4360790" y="1737811"/>
            <a:ext cx="3159966" cy="1815882"/>
            <a:chOff x="4317594" y="1758950"/>
            <a:chExt cx="3159966" cy="1534529"/>
          </a:xfrm>
          <a:solidFill>
            <a:schemeClr val="accent1">
              <a:lumMod val="50000"/>
            </a:schemeClr>
          </a:solidFill>
        </p:grpSpPr>
        <p:sp>
          <p:nvSpPr>
            <p:cNvPr id="11" name="Freeform 6">
              <a:extLst>
                <a:ext uri="{FF2B5EF4-FFF2-40B4-BE49-F238E27FC236}">
                  <a16:creationId xmlns:a16="http://schemas.microsoft.com/office/drawing/2014/main" xmlns="" id="{01D9288D-DB67-4F1C-8AA2-EE0CFF4467D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317594" y="1758950"/>
              <a:ext cx="3159966" cy="1534529"/>
            </a:xfrm>
            <a:custGeom>
              <a:avLst/>
              <a:gdLst>
                <a:gd name="T0" fmla="*/ 735 w 735"/>
                <a:gd name="T1" fmla="*/ 3 h 356"/>
                <a:gd name="T2" fmla="*/ 235 w 735"/>
                <a:gd name="T3" fmla="*/ 3 h 356"/>
                <a:gd name="T4" fmla="*/ 235 w 735"/>
                <a:gd name="T5" fmla="*/ 70 h 356"/>
                <a:gd name="T6" fmla="*/ 118 w 735"/>
                <a:gd name="T7" fmla="*/ 0 h 356"/>
                <a:gd name="T8" fmla="*/ 4 w 735"/>
                <a:gd name="T9" fmla="*/ 36 h 356"/>
                <a:gd name="T10" fmla="*/ 27 w 735"/>
                <a:gd name="T11" fmla="*/ 94 h 356"/>
                <a:gd name="T12" fmla="*/ 102 w 735"/>
                <a:gd name="T13" fmla="*/ 66 h 356"/>
                <a:gd name="T14" fmla="*/ 159 w 735"/>
                <a:gd name="T15" fmla="*/ 117 h 356"/>
                <a:gd name="T16" fmla="*/ 45 w 735"/>
                <a:gd name="T17" fmla="*/ 266 h 356"/>
                <a:gd name="T18" fmla="*/ 0 w 735"/>
                <a:gd name="T19" fmla="*/ 307 h 356"/>
                <a:gd name="T20" fmla="*/ 0 w 735"/>
                <a:gd name="T21" fmla="*/ 356 h 356"/>
                <a:gd name="T22" fmla="*/ 248 w 735"/>
                <a:gd name="T23" fmla="*/ 356 h 356"/>
                <a:gd name="T24" fmla="*/ 248 w 735"/>
                <a:gd name="T25" fmla="*/ 355 h 356"/>
                <a:gd name="T26" fmla="*/ 735 w 735"/>
                <a:gd name="T27" fmla="*/ 355 h 356"/>
                <a:gd name="T28" fmla="*/ 735 w 735"/>
                <a:gd name="T29" fmla="*/ 3 h 356"/>
                <a:gd name="T30" fmla="*/ 116 w 735"/>
                <a:gd name="T31" fmla="*/ 288 h 356"/>
                <a:gd name="T32" fmla="*/ 148 w 735"/>
                <a:gd name="T33" fmla="*/ 261 h 356"/>
                <a:gd name="T34" fmla="*/ 235 w 735"/>
                <a:gd name="T35" fmla="*/ 149 h 356"/>
                <a:gd name="T36" fmla="*/ 235 w 735"/>
                <a:gd name="T37" fmla="*/ 289 h 356"/>
                <a:gd name="T38" fmla="*/ 116 w 735"/>
                <a:gd name="T39" fmla="*/ 289 h 356"/>
                <a:gd name="T40" fmla="*/ 116 w 735"/>
                <a:gd name="T41" fmla="*/ 288 h 3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735" h="356">
                  <a:moveTo>
                    <a:pt x="735" y="3"/>
                  </a:moveTo>
                  <a:cubicBezTo>
                    <a:pt x="235" y="3"/>
                    <a:pt x="235" y="3"/>
                    <a:pt x="235" y="3"/>
                  </a:cubicBezTo>
                  <a:cubicBezTo>
                    <a:pt x="235" y="70"/>
                    <a:pt x="235" y="70"/>
                    <a:pt x="235" y="70"/>
                  </a:cubicBezTo>
                  <a:cubicBezTo>
                    <a:pt x="220" y="28"/>
                    <a:pt x="180" y="0"/>
                    <a:pt x="118" y="0"/>
                  </a:cubicBezTo>
                  <a:cubicBezTo>
                    <a:pt x="71" y="0"/>
                    <a:pt x="30" y="16"/>
                    <a:pt x="4" y="36"/>
                  </a:cubicBezTo>
                  <a:cubicBezTo>
                    <a:pt x="27" y="94"/>
                    <a:pt x="27" y="94"/>
                    <a:pt x="27" y="94"/>
                  </a:cubicBezTo>
                  <a:cubicBezTo>
                    <a:pt x="46" y="81"/>
                    <a:pt x="72" y="66"/>
                    <a:pt x="102" y="66"/>
                  </a:cubicBezTo>
                  <a:cubicBezTo>
                    <a:pt x="143" y="66"/>
                    <a:pt x="159" y="88"/>
                    <a:pt x="159" y="117"/>
                  </a:cubicBezTo>
                  <a:cubicBezTo>
                    <a:pt x="159" y="158"/>
                    <a:pt x="122" y="197"/>
                    <a:pt x="45" y="266"/>
                  </a:cubicBezTo>
                  <a:cubicBezTo>
                    <a:pt x="0" y="307"/>
                    <a:pt x="0" y="307"/>
                    <a:pt x="0" y="307"/>
                  </a:cubicBezTo>
                  <a:cubicBezTo>
                    <a:pt x="0" y="356"/>
                    <a:pt x="0" y="356"/>
                    <a:pt x="0" y="356"/>
                  </a:cubicBezTo>
                  <a:cubicBezTo>
                    <a:pt x="248" y="356"/>
                    <a:pt x="248" y="356"/>
                    <a:pt x="248" y="356"/>
                  </a:cubicBezTo>
                  <a:cubicBezTo>
                    <a:pt x="248" y="355"/>
                    <a:pt x="248" y="355"/>
                    <a:pt x="248" y="355"/>
                  </a:cubicBezTo>
                  <a:cubicBezTo>
                    <a:pt x="735" y="355"/>
                    <a:pt x="735" y="355"/>
                    <a:pt x="735" y="355"/>
                  </a:cubicBezTo>
                  <a:lnTo>
                    <a:pt x="735" y="3"/>
                  </a:lnTo>
                  <a:close/>
                  <a:moveTo>
                    <a:pt x="116" y="288"/>
                  </a:moveTo>
                  <a:cubicBezTo>
                    <a:pt x="148" y="261"/>
                    <a:pt x="148" y="261"/>
                    <a:pt x="148" y="261"/>
                  </a:cubicBezTo>
                  <a:cubicBezTo>
                    <a:pt x="187" y="226"/>
                    <a:pt x="221" y="190"/>
                    <a:pt x="235" y="149"/>
                  </a:cubicBezTo>
                  <a:cubicBezTo>
                    <a:pt x="235" y="289"/>
                    <a:pt x="235" y="289"/>
                    <a:pt x="235" y="289"/>
                  </a:cubicBezTo>
                  <a:cubicBezTo>
                    <a:pt x="116" y="289"/>
                    <a:pt x="116" y="289"/>
                    <a:pt x="116" y="289"/>
                  </a:cubicBezTo>
                  <a:lnTo>
                    <a:pt x="116" y="288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</a:endParaRPr>
            </a:p>
          </p:txBody>
        </p:sp>
        <p:sp>
          <p:nvSpPr>
            <p:cNvPr id="12" name="Rectangle 24">
              <a:extLst>
                <a:ext uri="{FF2B5EF4-FFF2-40B4-BE49-F238E27FC236}">
                  <a16:creationId xmlns:a16="http://schemas.microsoft.com/office/drawing/2014/main" xmlns="" id="{FA8CEE8D-913A-4861-80E1-F86D8111F42F}"/>
                </a:ext>
              </a:extLst>
            </p:cNvPr>
            <p:cNvSpPr/>
            <p:nvPr/>
          </p:nvSpPr>
          <p:spPr>
            <a:xfrm>
              <a:off x="5050608" y="1772194"/>
              <a:ext cx="2394131" cy="1515600"/>
            </a:xfrm>
            <a:prstGeom prst="rect">
              <a:avLst/>
            </a:prstGeom>
            <a:grp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13" name="Freeform 5">
            <a:extLst>
              <a:ext uri="{FF2B5EF4-FFF2-40B4-BE49-F238E27FC236}">
                <a16:creationId xmlns:a16="http://schemas.microsoft.com/office/drawing/2014/main" xmlns="" id="{220642CA-BB0F-41E2-9E4D-85FD79CDE35E}"/>
              </a:ext>
            </a:extLst>
          </p:cNvPr>
          <p:cNvSpPr>
            <a:spLocks/>
          </p:cNvSpPr>
          <p:nvPr/>
        </p:nvSpPr>
        <p:spPr bwMode="auto">
          <a:xfrm>
            <a:off x="761439" y="1746902"/>
            <a:ext cx="2838152" cy="1815882"/>
          </a:xfrm>
          <a:custGeom>
            <a:avLst/>
            <a:gdLst>
              <a:gd name="T0" fmla="*/ 378 w 1561"/>
              <a:gd name="T1" fmla="*/ 0 h 834"/>
              <a:gd name="T2" fmla="*/ 378 w 1561"/>
              <a:gd name="T3" fmla="*/ 0 h 834"/>
              <a:gd name="T4" fmla="*/ 220 w 1561"/>
              <a:gd name="T5" fmla="*/ 0 h 834"/>
              <a:gd name="T6" fmla="*/ 0 w 1561"/>
              <a:gd name="T7" fmla="*/ 104 h 834"/>
              <a:gd name="T8" fmla="*/ 31 w 1561"/>
              <a:gd name="T9" fmla="*/ 249 h 834"/>
              <a:gd name="T10" fmla="*/ 189 w 1561"/>
              <a:gd name="T11" fmla="*/ 173 h 834"/>
              <a:gd name="T12" fmla="*/ 192 w 1561"/>
              <a:gd name="T13" fmla="*/ 173 h 834"/>
              <a:gd name="T14" fmla="*/ 192 w 1561"/>
              <a:gd name="T15" fmla="*/ 834 h 834"/>
              <a:gd name="T16" fmla="*/ 378 w 1561"/>
              <a:gd name="T17" fmla="*/ 834 h 834"/>
              <a:gd name="T18" fmla="*/ 378 w 1561"/>
              <a:gd name="T19" fmla="*/ 834 h 834"/>
              <a:gd name="T20" fmla="*/ 1561 w 1561"/>
              <a:gd name="T21" fmla="*/ 834 h 834"/>
              <a:gd name="T22" fmla="*/ 1561 w 1561"/>
              <a:gd name="T23" fmla="*/ 0 h 834"/>
              <a:gd name="T24" fmla="*/ 378 w 1561"/>
              <a:gd name="T25" fmla="*/ 0 h 8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561" h="834">
                <a:moveTo>
                  <a:pt x="378" y="0"/>
                </a:moveTo>
                <a:lnTo>
                  <a:pt x="378" y="0"/>
                </a:lnTo>
                <a:lnTo>
                  <a:pt x="220" y="0"/>
                </a:lnTo>
                <a:lnTo>
                  <a:pt x="0" y="104"/>
                </a:lnTo>
                <a:lnTo>
                  <a:pt x="31" y="249"/>
                </a:lnTo>
                <a:lnTo>
                  <a:pt x="189" y="173"/>
                </a:lnTo>
                <a:lnTo>
                  <a:pt x="192" y="173"/>
                </a:lnTo>
                <a:lnTo>
                  <a:pt x="192" y="834"/>
                </a:lnTo>
                <a:lnTo>
                  <a:pt x="378" y="834"/>
                </a:lnTo>
                <a:lnTo>
                  <a:pt x="378" y="834"/>
                </a:lnTo>
                <a:lnTo>
                  <a:pt x="1561" y="834"/>
                </a:lnTo>
                <a:lnTo>
                  <a:pt x="1561" y="0"/>
                </a:lnTo>
                <a:lnTo>
                  <a:pt x="378" y="0"/>
                </a:lnTo>
                <a:close/>
              </a:path>
            </a:pathLst>
          </a:custGeom>
          <a:solidFill>
            <a:schemeClr val="accent5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d-ID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</a:endParaRPr>
          </a:p>
        </p:txBody>
      </p:sp>
      <p:sp>
        <p:nvSpPr>
          <p:cNvPr id="14" name="Freeform 7">
            <a:extLst>
              <a:ext uri="{FF2B5EF4-FFF2-40B4-BE49-F238E27FC236}">
                <a16:creationId xmlns:a16="http://schemas.microsoft.com/office/drawing/2014/main" xmlns="" id="{411DA4E6-35BB-4757-B8F8-381FE56A9276}"/>
              </a:ext>
            </a:extLst>
          </p:cNvPr>
          <p:cNvSpPr>
            <a:spLocks/>
          </p:cNvSpPr>
          <p:nvPr/>
        </p:nvSpPr>
        <p:spPr bwMode="auto">
          <a:xfrm>
            <a:off x="8278630" y="1745083"/>
            <a:ext cx="2818152" cy="1801882"/>
          </a:xfrm>
          <a:custGeom>
            <a:avLst/>
            <a:gdLst>
              <a:gd name="T0" fmla="*/ 154 w 655"/>
              <a:gd name="T1" fmla="*/ 0 h 353"/>
              <a:gd name="T2" fmla="*/ 154 w 655"/>
              <a:gd name="T3" fmla="*/ 4 h 353"/>
              <a:gd name="T4" fmla="*/ 117 w 655"/>
              <a:gd name="T5" fmla="*/ 0 h 353"/>
              <a:gd name="T6" fmla="*/ 11 w 655"/>
              <a:gd name="T7" fmla="*/ 25 h 353"/>
              <a:gd name="T8" fmla="*/ 27 w 655"/>
              <a:gd name="T9" fmla="*/ 83 h 353"/>
              <a:gd name="T10" fmla="*/ 98 w 655"/>
              <a:gd name="T11" fmla="*/ 63 h 353"/>
              <a:gd name="T12" fmla="*/ 149 w 655"/>
              <a:gd name="T13" fmla="*/ 98 h 353"/>
              <a:gd name="T14" fmla="*/ 88 w 655"/>
              <a:gd name="T15" fmla="*/ 138 h 353"/>
              <a:gd name="T16" fmla="*/ 57 w 655"/>
              <a:gd name="T17" fmla="*/ 138 h 353"/>
              <a:gd name="T18" fmla="*/ 57 w 655"/>
              <a:gd name="T19" fmla="*/ 195 h 353"/>
              <a:gd name="T20" fmla="*/ 90 w 655"/>
              <a:gd name="T21" fmla="*/ 195 h 353"/>
              <a:gd name="T22" fmla="*/ 154 w 655"/>
              <a:gd name="T23" fmla="*/ 226 h 353"/>
              <a:gd name="T24" fmla="*/ 154 w 655"/>
              <a:gd name="T25" fmla="*/ 262 h 353"/>
              <a:gd name="T26" fmla="*/ 96 w 655"/>
              <a:gd name="T27" fmla="*/ 290 h 353"/>
              <a:gd name="T28" fmla="*/ 16 w 655"/>
              <a:gd name="T29" fmla="*/ 269 h 353"/>
              <a:gd name="T30" fmla="*/ 0 w 655"/>
              <a:gd name="T31" fmla="*/ 329 h 353"/>
              <a:gd name="T32" fmla="*/ 101 w 655"/>
              <a:gd name="T33" fmla="*/ 353 h 353"/>
              <a:gd name="T34" fmla="*/ 154 w 655"/>
              <a:gd name="T35" fmla="*/ 346 h 353"/>
              <a:gd name="T36" fmla="*/ 154 w 655"/>
              <a:gd name="T37" fmla="*/ 352 h 353"/>
              <a:gd name="T38" fmla="*/ 655 w 655"/>
              <a:gd name="T39" fmla="*/ 352 h 353"/>
              <a:gd name="T40" fmla="*/ 655 w 655"/>
              <a:gd name="T41" fmla="*/ 0 h 353"/>
              <a:gd name="T42" fmla="*/ 154 w 655"/>
              <a:gd name="T43" fmla="*/ 0 h 35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655" h="353">
                <a:moveTo>
                  <a:pt x="154" y="0"/>
                </a:moveTo>
                <a:cubicBezTo>
                  <a:pt x="154" y="4"/>
                  <a:pt x="154" y="4"/>
                  <a:pt x="154" y="4"/>
                </a:cubicBezTo>
                <a:cubicBezTo>
                  <a:pt x="143" y="1"/>
                  <a:pt x="130" y="0"/>
                  <a:pt x="117" y="0"/>
                </a:cubicBezTo>
                <a:cubicBezTo>
                  <a:pt x="72" y="0"/>
                  <a:pt x="31" y="12"/>
                  <a:pt x="11" y="25"/>
                </a:cubicBezTo>
                <a:cubicBezTo>
                  <a:pt x="27" y="83"/>
                  <a:pt x="27" y="83"/>
                  <a:pt x="27" y="83"/>
                </a:cubicBezTo>
                <a:cubicBezTo>
                  <a:pt x="41" y="75"/>
                  <a:pt x="70" y="63"/>
                  <a:pt x="98" y="63"/>
                </a:cubicBezTo>
                <a:cubicBezTo>
                  <a:pt x="132" y="63"/>
                  <a:pt x="149" y="78"/>
                  <a:pt x="149" y="98"/>
                </a:cubicBezTo>
                <a:cubicBezTo>
                  <a:pt x="149" y="127"/>
                  <a:pt x="115" y="138"/>
                  <a:pt x="88" y="138"/>
                </a:cubicBezTo>
                <a:cubicBezTo>
                  <a:pt x="57" y="138"/>
                  <a:pt x="57" y="138"/>
                  <a:pt x="57" y="138"/>
                </a:cubicBezTo>
                <a:cubicBezTo>
                  <a:pt x="57" y="195"/>
                  <a:pt x="57" y="195"/>
                  <a:pt x="57" y="195"/>
                </a:cubicBezTo>
                <a:cubicBezTo>
                  <a:pt x="90" y="195"/>
                  <a:pt x="90" y="195"/>
                  <a:pt x="90" y="195"/>
                </a:cubicBezTo>
                <a:cubicBezTo>
                  <a:pt x="118" y="195"/>
                  <a:pt x="145" y="205"/>
                  <a:pt x="154" y="226"/>
                </a:cubicBezTo>
                <a:cubicBezTo>
                  <a:pt x="154" y="262"/>
                  <a:pt x="154" y="262"/>
                  <a:pt x="154" y="262"/>
                </a:cubicBezTo>
                <a:cubicBezTo>
                  <a:pt x="147" y="278"/>
                  <a:pt x="127" y="290"/>
                  <a:pt x="96" y="290"/>
                </a:cubicBezTo>
                <a:cubicBezTo>
                  <a:pt x="63" y="290"/>
                  <a:pt x="30" y="276"/>
                  <a:pt x="16" y="269"/>
                </a:cubicBezTo>
                <a:cubicBezTo>
                  <a:pt x="0" y="329"/>
                  <a:pt x="0" y="329"/>
                  <a:pt x="0" y="329"/>
                </a:cubicBezTo>
                <a:cubicBezTo>
                  <a:pt x="20" y="341"/>
                  <a:pt x="57" y="353"/>
                  <a:pt x="101" y="353"/>
                </a:cubicBezTo>
                <a:cubicBezTo>
                  <a:pt x="121" y="353"/>
                  <a:pt x="139" y="350"/>
                  <a:pt x="154" y="346"/>
                </a:cubicBezTo>
                <a:cubicBezTo>
                  <a:pt x="154" y="352"/>
                  <a:pt x="154" y="352"/>
                  <a:pt x="154" y="352"/>
                </a:cubicBezTo>
                <a:cubicBezTo>
                  <a:pt x="655" y="352"/>
                  <a:pt x="655" y="352"/>
                  <a:pt x="655" y="352"/>
                </a:cubicBezTo>
                <a:cubicBezTo>
                  <a:pt x="655" y="0"/>
                  <a:pt x="655" y="0"/>
                  <a:pt x="655" y="0"/>
                </a:cubicBezTo>
                <a:lnTo>
                  <a:pt x="154" y="0"/>
                </a:ln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d-ID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</a:endParaRPr>
          </a:p>
        </p:txBody>
      </p:sp>
      <p:sp>
        <p:nvSpPr>
          <p:cNvPr id="15" name="Freeform 8">
            <a:extLst>
              <a:ext uri="{FF2B5EF4-FFF2-40B4-BE49-F238E27FC236}">
                <a16:creationId xmlns:a16="http://schemas.microsoft.com/office/drawing/2014/main" xmlns="" id="{FD14E54E-2457-4031-B95A-39BB74E0EBE1}"/>
              </a:ext>
            </a:extLst>
          </p:cNvPr>
          <p:cNvSpPr>
            <a:spLocks noEditPoints="1"/>
          </p:cNvSpPr>
          <p:nvPr/>
        </p:nvSpPr>
        <p:spPr bwMode="auto">
          <a:xfrm>
            <a:off x="606895" y="4413094"/>
            <a:ext cx="3147240" cy="1516347"/>
          </a:xfrm>
          <a:custGeom>
            <a:avLst/>
            <a:gdLst>
              <a:gd name="T0" fmla="*/ 232 w 732"/>
              <a:gd name="T1" fmla="*/ 0 h 352"/>
              <a:gd name="T2" fmla="*/ 232 w 732"/>
              <a:gd name="T3" fmla="*/ 1 h 352"/>
              <a:gd name="T4" fmla="*/ 132 w 732"/>
              <a:gd name="T5" fmla="*/ 1 h 352"/>
              <a:gd name="T6" fmla="*/ 0 w 732"/>
              <a:gd name="T7" fmla="*/ 214 h 352"/>
              <a:gd name="T8" fmla="*/ 0 w 732"/>
              <a:gd name="T9" fmla="*/ 267 h 352"/>
              <a:gd name="T10" fmla="*/ 155 w 732"/>
              <a:gd name="T11" fmla="*/ 267 h 352"/>
              <a:gd name="T12" fmla="*/ 155 w 732"/>
              <a:gd name="T13" fmla="*/ 351 h 352"/>
              <a:gd name="T14" fmla="*/ 232 w 732"/>
              <a:gd name="T15" fmla="*/ 351 h 352"/>
              <a:gd name="T16" fmla="*/ 232 w 732"/>
              <a:gd name="T17" fmla="*/ 352 h 352"/>
              <a:gd name="T18" fmla="*/ 732 w 732"/>
              <a:gd name="T19" fmla="*/ 352 h 352"/>
              <a:gd name="T20" fmla="*/ 732 w 732"/>
              <a:gd name="T21" fmla="*/ 0 h 352"/>
              <a:gd name="T22" fmla="*/ 232 w 732"/>
              <a:gd name="T23" fmla="*/ 0 h 352"/>
              <a:gd name="T24" fmla="*/ 155 w 732"/>
              <a:gd name="T25" fmla="*/ 129 h 352"/>
              <a:gd name="T26" fmla="*/ 155 w 732"/>
              <a:gd name="T27" fmla="*/ 206 h 352"/>
              <a:gd name="T28" fmla="*/ 76 w 732"/>
              <a:gd name="T29" fmla="*/ 206 h 352"/>
              <a:gd name="T30" fmla="*/ 77 w 732"/>
              <a:gd name="T31" fmla="*/ 205 h 352"/>
              <a:gd name="T32" fmla="*/ 123 w 732"/>
              <a:gd name="T33" fmla="*/ 129 h 352"/>
              <a:gd name="T34" fmla="*/ 156 w 732"/>
              <a:gd name="T35" fmla="*/ 63 h 352"/>
              <a:gd name="T36" fmla="*/ 158 w 732"/>
              <a:gd name="T37" fmla="*/ 63 h 352"/>
              <a:gd name="T38" fmla="*/ 155 w 732"/>
              <a:gd name="T39" fmla="*/ 129 h 3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732" h="352">
                <a:moveTo>
                  <a:pt x="232" y="0"/>
                </a:moveTo>
                <a:cubicBezTo>
                  <a:pt x="232" y="1"/>
                  <a:pt x="232" y="1"/>
                  <a:pt x="232" y="1"/>
                </a:cubicBezTo>
                <a:cubicBezTo>
                  <a:pt x="132" y="1"/>
                  <a:pt x="132" y="1"/>
                  <a:pt x="132" y="1"/>
                </a:cubicBezTo>
                <a:cubicBezTo>
                  <a:pt x="0" y="214"/>
                  <a:pt x="0" y="214"/>
                  <a:pt x="0" y="214"/>
                </a:cubicBezTo>
                <a:cubicBezTo>
                  <a:pt x="0" y="267"/>
                  <a:pt x="0" y="267"/>
                  <a:pt x="0" y="267"/>
                </a:cubicBezTo>
                <a:cubicBezTo>
                  <a:pt x="155" y="267"/>
                  <a:pt x="155" y="267"/>
                  <a:pt x="155" y="267"/>
                </a:cubicBezTo>
                <a:cubicBezTo>
                  <a:pt x="155" y="351"/>
                  <a:pt x="155" y="351"/>
                  <a:pt x="155" y="351"/>
                </a:cubicBezTo>
                <a:cubicBezTo>
                  <a:pt x="232" y="351"/>
                  <a:pt x="232" y="351"/>
                  <a:pt x="232" y="351"/>
                </a:cubicBezTo>
                <a:cubicBezTo>
                  <a:pt x="232" y="352"/>
                  <a:pt x="232" y="352"/>
                  <a:pt x="232" y="352"/>
                </a:cubicBezTo>
                <a:cubicBezTo>
                  <a:pt x="732" y="352"/>
                  <a:pt x="732" y="352"/>
                  <a:pt x="732" y="352"/>
                </a:cubicBezTo>
                <a:cubicBezTo>
                  <a:pt x="732" y="0"/>
                  <a:pt x="732" y="0"/>
                  <a:pt x="732" y="0"/>
                </a:cubicBezTo>
                <a:lnTo>
                  <a:pt x="232" y="0"/>
                </a:lnTo>
                <a:close/>
                <a:moveTo>
                  <a:pt x="155" y="129"/>
                </a:moveTo>
                <a:cubicBezTo>
                  <a:pt x="155" y="206"/>
                  <a:pt x="155" y="206"/>
                  <a:pt x="155" y="206"/>
                </a:cubicBezTo>
                <a:cubicBezTo>
                  <a:pt x="76" y="206"/>
                  <a:pt x="76" y="206"/>
                  <a:pt x="76" y="206"/>
                </a:cubicBezTo>
                <a:cubicBezTo>
                  <a:pt x="77" y="205"/>
                  <a:pt x="77" y="205"/>
                  <a:pt x="77" y="205"/>
                </a:cubicBezTo>
                <a:cubicBezTo>
                  <a:pt x="123" y="129"/>
                  <a:pt x="123" y="129"/>
                  <a:pt x="123" y="129"/>
                </a:cubicBezTo>
                <a:cubicBezTo>
                  <a:pt x="135" y="107"/>
                  <a:pt x="145" y="86"/>
                  <a:pt x="156" y="63"/>
                </a:cubicBezTo>
                <a:cubicBezTo>
                  <a:pt x="158" y="63"/>
                  <a:pt x="158" y="63"/>
                  <a:pt x="158" y="63"/>
                </a:cubicBezTo>
                <a:cubicBezTo>
                  <a:pt x="156" y="86"/>
                  <a:pt x="155" y="108"/>
                  <a:pt x="155" y="129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d-ID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</a:endParaRPr>
          </a:p>
        </p:txBody>
      </p:sp>
      <p:grpSp>
        <p:nvGrpSpPr>
          <p:cNvPr id="16" name="Group 29">
            <a:extLst>
              <a:ext uri="{FF2B5EF4-FFF2-40B4-BE49-F238E27FC236}">
                <a16:creationId xmlns:a16="http://schemas.microsoft.com/office/drawing/2014/main" xmlns="" id="{378E2CA0-8389-4BCD-83AA-2C54B689CCE4}"/>
              </a:ext>
            </a:extLst>
          </p:cNvPr>
          <p:cNvGrpSpPr/>
          <p:nvPr/>
        </p:nvGrpSpPr>
        <p:grpSpPr>
          <a:xfrm>
            <a:off x="4379881" y="4410554"/>
            <a:ext cx="3121785" cy="1521427"/>
            <a:chOff x="4336685" y="4071653"/>
            <a:chExt cx="3121785" cy="1521427"/>
          </a:xfrm>
          <a:solidFill>
            <a:schemeClr val="accent1">
              <a:lumMod val="75000"/>
            </a:schemeClr>
          </a:solidFill>
        </p:grpSpPr>
        <p:sp>
          <p:nvSpPr>
            <p:cNvPr id="17" name="Rectangle 28">
              <a:extLst>
                <a:ext uri="{FF2B5EF4-FFF2-40B4-BE49-F238E27FC236}">
                  <a16:creationId xmlns:a16="http://schemas.microsoft.com/office/drawing/2014/main" xmlns="" id="{4CC9890C-B280-4D31-BE0A-7158BA524A5D}"/>
                </a:ext>
              </a:extLst>
            </p:cNvPr>
            <p:cNvSpPr/>
            <p:nvPr/>
          </p:nvSpPr>
          <p:spPr>
            <a:xfrm>
              <a:off x="5042988" y="4081054"/>
              <a:ext cx="2394131" cy="1512026"/>
            </a:xfrm>
            <a:prstGeom prst="rect">
              <a:avLst/>
            </a:prstGeom>
            <a:grp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8" name="Freeform 9">
              <a:extLst>
                <a:ext uri="{FF2B5EF4-FFF2-40B4-BE49-F238E27FC236}">
                  <a16:creationId xmlns:a16="http://schemas.microsoft.com/office/drawing/2014/main" xmlns="" id="{03C04D9B-B4AC-4EE7-9BCD-1937A3C78A2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336685" y="4071653"/>
              <a:ext cx="3121785" cy="1516347"/>
            </a:xfrm>
            <a:custGeom>
              <a:avLst/>
              <a:gdLst>
                <a:gd name="T0" fmla="*/ 226 w 726"/>
                <a:gd name="T1" fmla="*/ 0 h 352"/>
                <a:gd name="T2" fmla="*/ 226 w 726"/>
                <a:gd name="T3" fmla="*/ 0 h 352"/>
                <a:gd name="T4" fmla="*/ 40 w 726"/>
                <a:gd name="T5" fmla="*/ 0 h 352"/>
                <a:gd name="T6" fmla="*/ 18 w 726"/>
                <a:gd name="T7" fmla="*/ 181 h 352"/>
                <a:gd name="T8" fmla="*/ 64 w 726"/>
                <a:gd name="T9" fmla="*/ 178 h 352"/>
                <a:gd name="T10" fmla="*/ 161 w 726"/>
                <a:gd name="T11" fmla="*/ 236 h 352"/>
                <a:gd name="T12" fmla="*/ 92 w 726"/>
                <a:gd name="T13" fmla="*/ 288 h 352"/>
                <a:gd name="T14" fmla="*/ 14 w 726"/>
                <a:gd name="T15" fmla="*/ 271 h 352"/>
                <a:gd name="T16" fmla="*/ 0 w 726"/>
                <a:gd name="T17" fmla="*/ 332 h 352"/>
                <a:gd name="T18" fmla="*/ 96 w 726"/>
                <a:gd name="T19" fmla="*/ 352 h 352"/>
                <a:gd name="T20" fmla="*/ 226 w 726"/>
                <a:gd name="T21" fmla="*/ 291 h 352"/>
                <a:gd name="T22" fmla="*/ 226 w 726"/>
                <a:gd name="T23" fmla="*/ 352 h 352"/>
                <a:gd name="T24" fmla="*/ 726 w 726"/>
                <a:gd name="T25" fmla="*/ 352 h 352"/>
                <a:gd name="T26" fmla="*/ 726 w 726"/>
                <a:gd name="T27" fmla="*/ 0 h 352"/>
                <a:gd name="T28" fmla="*/ 226 w 726"/>
                <a:gd name="T29" fmla="*/ 0 h 352"/>
                <a:gd name="T30" fmla="*/ 202 w 726"/>
                <a:gd name="T31" fmla="*/ 143 h 352"/>
                <a:gd name="T32" fmla="*/ 111 w 726"/>
                <a:gd name="T33" fmla="*/ 118 h 352"/>
                <a:gd name="T34" fmla="*/ 89 w 726"/>
                <a:gd name="T35" fmla="*/ 119 h 352"/>
                <a:gd name="T36" fmla="*/ 96 w 726"/>
                <a:gd name="T37" fmla="*/ 67 h 352"/>
                <a:gd name="T38" fmla="*/ 226 w 726"/>
                <a:gd name="T39" fmla="*/ 67 h 352"/>
                <a:gd name="T40" fmla="*/ 226 w 726"/>
                <a:gd name="T41" fmla="*/ 166 h 352"/>
                <a:gd name="T42" fmla="*/ 202 w 726"/>
                <a:gd name="T43" fmla="*/ 143 h 3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726" h="352">
                  <a:moveTo>
                    <a:pt x="226" y="0"/>
                  </a:moveTo>
                  <a:cubicBezTo>
                    <a:pt x="226" y="0"/>
                    <a:pt x="226" y="0"/>
                    <a:pt x="226" y="0"/>
                  </a:cubicBezTo>
                  <a:cubicBezTo>
                    <a:pt x="40" y="0"/>
                    <a:pt x="40" y="0"/>
                    <a:pt x="40" y="0"/>
                  </a:cubicBezTo>
                  <a:cubicBezTo>
                    <a:pt x="18" y="181"/>
                    <a:pt x="18" y="181"/>
                    <a:pt x="18" y="181"/>
                  </a:cubicBezTo>
                  <a:cubicBezTo>
                    <a:pt x="31" y="179"/>
                    <a:pt x="45" y="178"/>
                    <a:pt x="64" y="178"/>
                  </a:cubicBezTo>
                  <a:cubicBezTo>
                    <a:pt x="133" y="178"/>
                    <a:pt x="161" y="200"/>
                    <a:pt x="161" y="236"/>
                  </a:cubicBezTo>
                  <a:cubicBezTo>
                    <a:pt x="161" y="272"/>
                    <a:pt x="126" y="288"/>
                    <a:pt x="92" y="288"/>
                  </a:cubicBezTo>
                  <a:cubicBezTo>
                    <a:pt x="61" y="288"/>
                    <a:pt x="29" y="279"/>
                    <a:pt x="14" y="271"/>
                  </a:cubicBezTo>
                  <a:cubicBezTo>
                    <a:pt x="0" y="332"/>
                    <a:pt x="0" y="332"/>
                    <a:pt x="0" y="332"/>
                  </a:cubicBezTo>
                  <a:cubicBezTo>
                    <a:pt x="19" y="342"/>
                    <a:pt x="54" y="352"/>
                    <a:pt x="96" y="352"/>
                  </a:cubicBezTo>
                  <a:cubicBezTo>
                    <a:pt x="157" y="352"/>
                    <a:pt x="202" y="327"/>
                    <a:pt x="226" y="291"/>
                  </a:cubicBezTo>
                  <a:cubicBezTo>
                    <a:pt x="226" y="352"/>
                    <a:pt x="226" y="352"/>
                    <a:pt x="226" y="352"/>
                  </a:cubicBezTo>
                  <a:cubicBezTo>
                    <a:pt x="726" y="352"/>
                    <a:pt x="726" y="352"/>
                    <a:pt x="726" y="352"/>
                  </a:cubicBezTo>
                  <a:cubicBezTo>
                    <a:pt x="726" y="0"/>
                    <a:pt x="726" y="0"/>
                    <a:pt x="726" y="0"/>
                  </a:cubicBezTo>
                  <a:lnTo>
                    <a:pt x="226" y="0"/>
                  </a:lnTo>
                  <a:close/>
                  <a:moveTo>
                    <a:pt x="202" y="143"/>
                  </a:moveTo>
                  <a:cubicBezTo>
                    <a:pt x="178" y="126"/>
                    <a:pt x="144" y="118"/>
                    <a:pt x="111" y="118"/>
                  </a:cubicBezTo>
                  <a:cubicBezTo>
                    <a:pt x="103" y="118"/>
                    <a:pt x="96" y="119"/>
                    <a:pt x="89" y="119"/>
                  </a:cubicBezTo>
                  <a:cubicBezTo>
                    <a:pt x="96" y="67"/>
                    <a:pt x="96" y="67"/>
                    <a:pt x="96" y="67"/>
                  </a:cubicBezTo>
                  <a:cubicBezTo>
                    <a:pt x="226" y="67"/>
                    <a:pt x="226" y="67"/>
                    <a:pt x="226" y="67"/>
                  </a:cubicBezTo>
                  <a:cubicBezTo>
                    <a:pt x="226" y="166"/>
                    <a:pt x="226" y="166"/>
                    <a:pt x="226" y="166"/>
                  </a:cubicBezTo>
                  <a:cubicBezTo>
                    <a:pt x="219" y="157"/>
                    <a:pt x="211" y="149"/>
                    <a:pt x="202" y="14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</a:endParaRPr>
            </a:p>
          </p:txBody>
        </p:sp>
      </p:grpSp>
      <p:sp>
        <p:nvSpPr>
          <p:cNvPr id="19" name="Freeform 10">
            <a:extLst>
              <a:ext uri="{FF2B5EF4-FFF2-40B4-BE49-F238E27FC236}">
                <a16:creationId xmlns:a16="http://schemas.microsoft.com/office/drawing/2014/main" xmlns="" id="{BC721CD6-4F69-47FA-8835-D83DAB3286DF}"/>
              </a:ext>
            </a:extLst>
          </p:cNvPr>
          <p:cNvSpPr>
            <a:spLocks noEditPoints="1"/>
          </p:cNvSpPr>
          <p:nvPr/>
        </p:nvSpPr>
        <p:spPr bwMode="auto">
          <a:xfrm>
            <a:off x="8218630" y="4413094"/>
            <a:ext cx="3121785" cy="1516347"/>
          </a:xfrm>
          <a:custGeom>
            <a:avLst/>
            <a:gdLst>
              <a:gd name="T0" fmla="*/ 183 w 683"/>
              <a:gd name="T1" fmla="*/ 0 h 352"/>
              <a:gd name="T2" fmla="*/ 183 w 683"/>
              <a:gd name="T3" fmla="*/ 1 h 352"/>
              <a:gd name="T4" fmla="*/ 61 w 683"/>
              <a:gd name="T5" fmla="*/ 51 h 352"/>
              <a:gd name="T6" fmla="*/ 0 w 683"/>
              <a:gd name="T7" fmla="*/ 203 h 352"/>
              <a:gd name="T8" fmla="*/ 136 w 683"/>
              <a:gd name="T9" fmla="*/ 352 h 352"/>
              <a:gd name="T10" fmla="*/ 183 w 683"/>
              <a:gd name="T11" fmla="*/ 343 h 352"/>
              <a:gd name="T12" fmla="*/ 183 w 683"/>
              <a:gd name="T13" fmla="*/ 352 h 352"/>
              <a:gd name="T14" fmla="*/ 683 w 683"/>
              <a:gd name="T15" fmla="*/ 352 h 352"/>
              <a:gd name="T16" fmla="*/ 683 w 683"/>
              <a:gd name="T17" fmla="*/ 0 h 352"/>
              <a:gd name="T18" fmla="*/ 183 w 683"/>
              <a:gd name="T19" fmla="*/ 0 h 352"/>
              <a:gd name="T20" fmla="*/ 135 w 683"/>
              <a:gd name="T21" fmla="*/ 293 h 352"/>
              <a:gd name="T22" fmla="*/ 134 w 683"/>
              <a:gd name="T23" fmla="*/ 293 h 352"/>
              <a:gd name="T24" fmla="*/ 79 w 683"/>
              <a:gd name="T25" fmla="*/ 224 h 352"/>
              <a:gd name="T26" fmla="*/ 83 w 683"/>
              <a:gd name="T27" fmla="*/ 204 h 352"/>
              <a:gd name="T28" fmla="*/ 129 w 683"/>
              <a:gd name="T29" fmla="*/ 174 h 352"/>
              <a:gd name="T30" fmla="*/ 180 w 683"/>
              <a:gd name="T31" fmla="*/ 233 h 352"/>
              <a:gd name="T32" fmla="*/ 135 w 683"/>
              <a:gd name="T33" fmla="*/ 293 h 352"/>
              <a:gd name="T34" fmla="*/ 156 w 683"/>
              <a:gd name="T35" fmla="*/ 117 h 352"/>
              <a:gd name="T36" fmla="*/ 83 w 683"/>
              <a:gd name="T37" fmla="*/ 144 h 352"/>
              <a:gd name="T38" fmla="*/ 82 w 683"/>
              <a:gd name="T39" fmla="*/ 144 h 352"/>
              <a:gd name="T40" fmla="*/ 183 w 683"/>
              <a:gd name="T41" fmla="*/ 64 h 352"/>
              <a:gd name="T42" fmla="*/ 183 w 683"/>
              <a:gd name="T43" fmla="*/ 121 h 352"/>
              <a:gd name="T44" fmla="*/ 156 w 683"/>
              <a:gd name="T45" fmla="*/ 117 h 3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683" h="352">
                <a:moveTo>
                  <a:pt x="183" y="0"/>
                </a:moveTo>
                <a:cubicBezTo>
                  <a:pt x="183" y="1"/>
                  <a:pt x="183" y="1"/>
                  <a:pt x="183" y="1"/>
                </a:cubicBezTo>
                <a:cubicBezTo>
                  <a:pt x="134" y="5"/>
                  <a:pt x="92" y="21"/>
                  <a:pt x="61" y="51"/>
                </a:cubicBezTo>
                <a:cubicBezTo>
                  <a:pt x="23" y="85"/>
                  <a:pt x="0" y="139"/>
                  <a:pt x="0" y="203"/>
                </a:cubicBezTo>
                <a:cubicBezTo>
                  <a:pt x="0" y="284"/>
                  <a:pt x="44" y="352"/>
                  <a:pt x="136" y="352"/>
                </a:cubicBezTo>
                <a:cubicBezTo>
                  <a:pt x="153" y="352"/>
                  <a:pt x="169" y="349"/>
                  <a:pt x="183" y="343"/>
                </a:cubicBezTo>
                <a:cubicBezTo>
                  <a:pt x="183" y="352"/>
                  <a:pt x="183" y="352"/>
                  <a:pt x="183" y="352"/>
                </a:cubicBezTo>
                <a:cubicBezTo>
                  <a:pt x="683" y="352"/>
                  <a:pt x="683" y="352"/>
                  <a:pt x="683" y="352"/>
                </a:cubicBezTo>
                <a:cubicBezTo>
                  <a:pt x="683" y="0"/>
                  <a:pt x="683" y="0"/>
                  <a:pt x="683" y="0"/>
                </a:cubicBezTo>
                <a:lnTo>
                  <a:pt x="183" y="0"/>
                </a:lnTo>
                <a:close/>
                <a:moveTo>
                  <a:pt x="135" y="293"/>
                </a:moveTo>
                <a:cubicBezTo>
                  <a:pt x="134" y="293"/>
                  <a:pt x="134" y="293"/>
                  <a:pt x="134" y="293"/>
                </a:cubicBezTo>
                <a:cubicBezTo>
                  <a:pt x="98" y="293"/>
                  <a:pt x="81" y="261"/>
                  <a:pt x="79" y="224"/>
                </a:cubicBezTo>
                <a:cubicBezTo>
                  <a:pt x="79" y="215"/>
                  <a:pt x="80" y="209"/>
                  <a:pt x="83" y="204"/>
                </a:cubicBezTo>
                <a:cubicBezTo>
                  <a:pt x="90" y="187"/>
                  <a:pt x="108" y="174"/>
                  <a:pt x="129" y="174"/>
                </a:cubicBezTo>
                <a:cubicBezTo>
                  <a:pt x="163" y="174"/>
                  <a:pt x="180" y="201"/>
                  <a:pt x="180" y="233"/>
                </a:cubicBezTo>
                <a:cubicBezTo>
                  <a:pt x="180" y="267"/>
                  <a:pt x="162" y="293"/>
                  <a:pt x="135" y="293"/>
                </a:cubicBezTo>
                <a:close/>
                <a:moveTo>
                  <a:pt x="156" y="117"/>
                </a:moveTo>
                <a:cubicBezTo>
                  <a:pt x="124" y="117"/>
                  <a:pt x="100" y="127"/>
                  <a:pt x="83" y="144"/>
                </a:cubicBezTo>
                <a:cubicBezTo>
                  <a:pt x="82" y="144"/>
                  <a:pt x="82" y="144"/>
                  <a:pt x="82" y="144"/>
                </a:cubicBezTo>
                <a:cubicBezTo>
                  <a:pt x="90" y="107"/>
                  <a:pt x="119" y="72"/>
                  <a:pt x="183" y="64"/>
                </a:cubicBezTo>
                <a:cubicBezTo>
                  <a:pt x="183" y="121"/>
                  <a:pt x="183" y="121"/>
                  <a:pt x="183" y="121"/>
                </a:cubicBezTo>
                <a:cubicBezTo>
                  <a:pt x="174" y="119"/>
                  <a:pt x="165" y="117"/>
                  <a:pt x="156" y="117"/>
                </a:cubicBezTo>
                <a:close/>
              </a:path>
            </a:pathLst>
          </a:custGeom>
          <a:solidFill>
            <a:srgbClr val="4472C4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d-ID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xmlns="" id="{B0DF6D39-9F23-4BBA-9130-25C61AAABD07}"/>
              </a:ext>
            </a:extLst>
          </p:cNvPr>
          <p:cNvSpPr txBox="1"/>
          <p:nvPr/>
        </p:nvSpPr>
        <p:spPr>
          <a:xfrm>
            <a:off x="1172389" y="1769797"/>
            <a:ext cx="229454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kumimoji="0" lang="ru-RU" sz="16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/>
              </a:rPr>
              <a:t>Паспорт одного из родителей или документ подтверждающий законность представления прав ребёнка</a:t>
            </a:r>
            <a:endParaRPr kumimoji="0" lang="id-ID" sz="1600" b="1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/>
            </a:endParaRPr>
          </a:p>
        </p:txBody>
      </p:sp>
      <p:sp>
        <p:nvSpPr>
          <p:cNvPr id="38" name="Прямоугольник 37">
            <a:extLst>
              <a:ext uri="{FF2B5EF4-FFF2-40B4-BE49-F238E27FC236}">
                <a16:creationId xmlns:a16="http://schemas.microsoft.com/office/drawing/2014/main" xmlns="" id="{4579EC64-1A77-47C9-9B03-89CD5168794E}"/>
              </a:ext>
            </a:extLst>
          </p:cNvPr>
          <p:cNvSpPr/>
          <p:nvPr/>
        </p:nvSpPr>
        <p:spPr>
          <a:xfrm>
            <a:off x="0" y="0"/>
            <a:ext cx="12192000" cy="1258817"/>
          </a:xfrm>
          <a:prstGeom prst="rect">
            <a:avLst/>
          </a:prstGeom>
          <a:solidFill>
            <a:srgbClr val="1A3E7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/>
              <a:t>ПЕРЕЧЕНЬ ДОКУМЕНТОВ НЕОБХОДИМЫХ ДЛЯ ЗАЧИСЛЕНИЯ РЕБЁНКА В ПЕРВЫЙ КЛАСС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xmlns="" id="{E4AF09B6-5FBD-4BBA-8BA6-B1C2D591AA8A}"/>
              </a:ext>
            </a:extLst>
          </p:cNvPr>
          <p:cNvSpPr txBox="1"/>
          <p:nvPr/>
        </p:nvSpPr>
        <p:spPr>
          <a:xfrm>
            <a:off x="5143035" y="2029683"/>
            <a:ext cx="239413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kumimoji="0" lang="ru-RU" sz="16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/>
              </a:rPr>
              <a:t>Свидетельство о рождении ребёнка</a:t>
            </a:r>
            <a:endParaRPr kumimoji="0" lang="id-ID" sz="1600" b="1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xmlns="" id="{9B15B9E3-6D83-490A-B5F1-990945C4B5EF}"/>
              </a:ext>
            </a:extLst>
          </p:cNvPr>
          <p:cNvSpPr txBox="1"/>
          <p:nvPr/>
        </p:nvSpPr>
        <p:spPr>
          <a:xfrm>
            <a:off x="8862241" y="1875794"/>
            <a:ext cx="229454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kumimoji="0" lang="ru-RU" sz="16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/>
              </a:rPr>
              <a:t>Документ о регистрации по месту жительства</a:t>
            </a:r>
          </a:p>
          <a:p>
            <a:pPr lvl="0" algn="ctr">
              <a:defRPr/>
            </a:pPr>
            <a:r>
              <a:rPr kumimoji="0" lang="ru-RU" sz="16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/>
              </a:rPr>
              <a:t> ( </a:t>
            </a:r>
            <a:r>
              <a:rPr kumimoji="0" lang="en-US" sz="16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/>
              </a:rPr>
              <a:t>I </a:t>
            </a:r>
            <a:r>
              <a:rPr kumimoji="0" lang="ru-RU" sz="16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/>
              </a:rPr>
              <a:t>этап)</a:t>
            </a:r>
            <a:endParaRPr kumimoji="0" lang="id-ID" sz="1600" b="1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xmlns="" id="{1EF84C36-CC7A-4D49-B4F2-663447E5083A}"/>
              </a:ext>
            </a:extLst>
          </p:cNvPr>
          <p:cNvSpPr txBox="1"/>
          <p:nvPr/>
        </p:nvSpPr>
        <p:spPr>
          <a:xfrm>
            <a:off x="1355991" y="4410554"/>
            <a:ext cx="235786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kumimoji="0" lang="ru-RU" sz="16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/>
              </a:rPr>
              <a:t>Документы подтверждающие внеочередное, первоочередное или преимущественное право на зачисление </a:t>
            </a:r>
            <a:endParaRPr kumimoji="0" lang="id-ID" sz="1600" b="1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xmlns="" id="{8E9CFF35-B9A2-46AF-B802-DE025A007FBF}"/>
              </a:ext>
            </a:extLst>
          </p:cNvPr>
          <p:cNvSpPr txBox="1"/>
          <p:nvPr/>
        </p:nvSpPr>
        <p:spPr>
          <a:xfrm>
            <a:off x="8966908" y="4557809"/>
            <a:ext cx="229454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kumimoji="0" lang="ru-RU" sz="16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/>
              </a:rPr>
              <a:t>Заключение  психолого-медико- педагогической комиссии</a:t>
            </a:r>
            <a:endParaRPr kumimoji="0" lang="id-ID" sz="1600" b="1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xmlns="" id="{A5DF2FFE-EA01-4996-AAD8-96B9BC5339FE}"/>
              </a:ext>
            </a:extLst>
          </p:cNvPr>
          <p:cNvSpPr txBox="1"/>
          <p:nvPr/>
        </p:nvSpPr>
        <p:spPr>
          <a:xfrm>
            <a:off x="5073583" y="4404869"/>
            <a:ext cx="240175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kumimoji="0" lang="ru-RU" sz="16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/>
              </a:rPr>
              <a:t>Разрешение о приёме  в 1 класс ребёнка младше 6,5 лет или старше</a:t>
            </a:r>
          </a:p>
          <a:p>
            <a:pPr lvl="0" algn="ctr">
              <a:defRPr/>
            </a:pPr>
            <a:r>
              <a:rPr kumimoji="0" lang="ru-RU" sz="16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/>
              </a:rPr>
              <a:t> 8 лет</a:t>
            </a:r>
            <a:endParaRPr kumimoji="0" lang="id-ID" sz="1600" b="1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/>
            </a:endParaRP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xmlns="" id="{1CD5D0B8-102D-EE74-77B2-950D932E3A54}"/>
              </a:ext>
            </a:extLst>
          </p:cNvPr>
          <p:cNvSpPr/>
          <p:nvPr/>
        </p:nvSpPr>
        <p:spPr>
          <a:xfrm>
            <a:off x="1756547" y="1322576"/>
            <a:ext cx="7823679" cy="269299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ОБЩИЕ ДОКУМЕНТЫ </a:t>
            </a: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xmlns="" id="{56CFB7BC-A633-C3C4-264E-0792757C3EB8}"/>
              </a:ext>
            </a:extLst>
          </p:cNvPr>
          <p:cNvSpPr/>
          <p:nvPr/>
        </p:nvSpPr>
        <p:spPr>
          <a:xfrm>
            <a:off x="2692631" y="3819068"/>
            <a:ext cx="6560426" cy="299926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ДОПОЛНИТЕЛЬНЫЕ ДОКУМЕНТЫ </a:t>
            </a:r>
          </a:p>
        </p:txBody>
      </p:sp>
    </p:spTree>
    <p:extLst>
      <p:ext uri="{BB962C8B-B14F-4D97-AF65-F5344CB8AC3E}">
        <p14:creationId xmlns:p14="http://schemas.microsoft.com/office/powerpoint/2010/main" val="3240204206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Зоненко" id="{14EFD1EC-4381-49F9-9052-A402FD133EC3}" vid="{27268BC7-3F0D-4E4C-B5BD-EC1B739313B4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Зоненко</Template>
  <TotalTime>1914</TotalTime>
  <Words>307</Words>
  <Application>Microsoft Office PowerPoint</Application>
  <PresentationFormat>Широкоэкранный</PresentationFormat>
  <Paragraphs>37</Paragraphs>
  <Slides>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</vt:i4>
      </vt:variant>
    </vt:vector>
  </HeadingPairs>
  <TitlesOfParts>
    <vt:vector size="10" baseType="lpstr">
      <vt:lpstr>Calibri</vt:lpstr>
      <vt:lpstr>Times New Roman</vt:lpstr>
      <vt:lpstr>Arial</vt:lpstr>
      <vt:lpstr>宋体</vt:lpstr>
      <vt:lpstr>Calibri Light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Татьяна</dc:creator>
  <cp:lastModifiedBy>Home</cp:lastModifiedBy>
  <cp:revision>85</cp:revision>
  <dcterms:created xsi:type="dcterms:W3CDTF">2022-08-21T12:58:34Z</dcterms:created>
  <dcterms:modified xsi:type="dcterms:W3CDTF">2023-02-13T17:08:05Z</dcterms:modified>
</cp:coreProperties>
</file>